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72" r:id="rId2"/>
    <p:sldId id="273" r:id="rId3"/>
    <p:sldId id="282" r:id="rId4"/>
    <p:sldId id="275" r:id="rId5"/>
    <p:sldId id="264" r:id="rId6"/>
    <p:sldId id="289" r:id="rId7"/>
    <p:sldId id="297" r:id="rId8"/>
    <p:sldId id="274" r:id="rId9"/>
    <p:sldId id="267" r:id="rId10"/>
    <p:sldId id="281" r:id="rId11"/>
    <p:sldId id="259" r:id="rId12"/>
    <p:sldId id="278" r:id="rId13"/>
    <p:sldId id="299" r:id="rId14"/>
    <p:sldId id="283" r:id="rId15"/>
    <p:sldId id="280" r:id="rId16"/>
    <p:sldId id="271" r:id="rId17"/>
    <p:sldId id="298" r:id="rId18"/>
    <p:sldId id="279" r:id="rId19"/>
    <p:sldId id="260" r:id="rId20"/>
    <p:sldId id="277" r:id="rId21"/>
    <p:sldId id="285" r:id="rId22"/>
    <p:sldId id="291" r:id="rId23"/>
    <p:sldId id="268" r:id="rId24"/>
    <p:sldId id="296" r:id="rId25"/>
    <p:sldId id="301" r:id="rId26"/>
    <p:sldId id="290" r:id="rId27"/>
    <p:sldId id="300" r:id="rId28"/>
    <p:sldId id="302" r:id="rId29"/>
    <p:sldId id="262" r:id="rId30"/>
    <p:sldId id="30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A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D9728A-0B2D-F40E-D396-297353BF27E8}" v="2235" dt="2021-08-09T09:50:13.555"/>
    <p1510:client id="{5681CEFF-5F05-3C46-B5AB-DAC3F570EE89}" v="73" dt="2021-08-03T13:12:43.939"/>
    <p1510:client id="{5915C274-DA3A-09AB-C4DC-FDFC70F91D7A}" v="290" dt="2021-08-17T16:18:56.503"/>
    <p1510:client id="{639647F9-7886-466F-D78D-43D06EA71C96}" v="583" dt="2021-10-28T16:45:38.235"/>
    <p1510:client id="{94D05F55-ED72-E880-0689-85D0EC92B438}" v="82" dt="2021-08-17T16:21:18.072"/>
    <p1510:client id="{E6D85B47-9B2E-2F2B-452F-4E6CA8E13D3A}" v="115" dt="2021-08-11T15:12:05.897"/>
    <p1510:client id="{F2A0BA06-F11B-639A-7044-C95C336B15CE}" v="3" dt="2021-08-05T18:17:34.2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54"/>
  </p:normalViewPr>
  <p:slideViewPr>
    <p:cSldViewPr snapToGrid="0">
      <p:cViewPr varScale="1">
        <p:scale>
          <a:sx n="108" d="100"/>
          <a:sy n="108" d="100"/>
        </p:scale>
        <p:origin x="73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B21B5-84F4-314F-926C-A2D2F580ADC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7D5627B-F6E5-2246-8672-F53D66B29D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E020F84-D574-8540-85D2-494CABF35DD7}"/>
              </a:ext>
            </a:extLst>
          </p:cNvPr>
          <p:cNvSpPr>
            <a:spLocks noGrp="1"/>
          </p:cNvSpPr>
          <p:nvPr>
            <p:ph type="dt" sz="half" idx="10"/>
          </p:nvPr>
        </p:nvSpPr>
        <p:spPr/>
        <p:txBody>
          <a:bodyPr/>
          <a:lstStyle/>
          <a:p>
            <a:fld id="{D34F29AC-1DF3-4443-A3BE-9E86C5739A56}" type="datetimeFigureOut">
              <a:rPr lang="en-US" smtClean="0"/>
              <a:t>10/28/21</a:t>
            </a:fld>
            <a:endParaRPr lang="en-US"/>
          </a:p>
        </p:txBody>
      </p:sp>
      <p:sp>
        <p:nvSpPr>
          <p:cNvPr id="5" name="Footer Placeholder 4">
            <a:extLst>
              <a:ext uri="{FF2B5EF4-FFF2-40B4-BE49-F238E27FC236}">
                <a16:creationId xmlns:a16="http://schemas.microsoft.com/office/drawing/2014/main" id="{E329DD7F-57D9-6447-86EF-6E13B433C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227F89-BFD0-F244-9DCB-4C28A5BFE549}"/>
              </a:ext>
            </a:extLst>
          </p:cNvPr>
          <p:cNvSpPr>
            <a:spLocks noGrp="1"/>
          </p:cNvSpPr>
          <p:nvPr>
            <p:ph type="sldNum" sz="quarter" idx="12"/>
          </p:nvPr>
        </p:nvSpPr>
        <p:spPr/>
        <p:txBody>
          <a:bodyPr/>
          <a:lstStyle/>
          <a:p>
            <a:fld id="{E65EF9C9-8656-084D-8D59-76D5F1C1D348}" type="slidenum">
              <a:rPr lang="en-US" smtClean="0"/>
              <a:t>‹#›</a:t>
            </a:fld>
            <a:endParaRPr lang="en-US"/>
          </a:p>
        </p:txBody>
      </p:sp>
    </p:spTree>
    <p:extLst>
      <p:ext uri="{BB962C8B-B14F-4D97-AF65-F5344CB8AC3E}">
        <p14:creationId xmlns:p14="http://schemas.microsoft.com/office/powerpoint/2010/main" val="4229463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A3A33-E858-294A-9BE6-F76F9C8304F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5992FFF-683B-AA4C-B1DE-615A0692866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AC3DE5D-C117-9245-AC9E-3FB31EFB0D1D}"/>
              </a:ext>
            </a:extLst>
          </p:cNvPr>
          <p:cNvSpPr>
            <a:spLocks noGrp="1"/>
          </p:cNvSpPr>
          <p:nvPr>
            <p:ph type="dt" sz="half" idx="10"/>
          </p:nvPr>
        </p:nvSpPr>
        <p:spPr/>
        <p:txBody>
          <a:bodyPr/>
          <a:lstStyle/>
          <a:p>
            <a:fld id="{D34F29AC-1DF3-4443-A3BE-9E86C5739A56}" type="datetimeFigureOut">
              <a:rPr lang="en-US" smtClean="0"/>
              <a:t>10/28/21</a:t>
            </a:fld>
            <a:endParaRPr lang="en-US"/>
          </a:p>
        </p:txBody>
      </p:sp>
      <p:sp>
        <p:nvSpPr>
          <p:cNvPr id="5" name="Footer Placeholder 4">
            <a:extLst>
              <a:ext uri="{FF2B5EF4-FFF2-40B4-BE49-F238E27FC236}">
                <a16:creationId xmlns:a16="http://schemas.microsoft.com/office/drawing/2014/main" id="{98E01664-F574-EF41-863F-B3F0B3619A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568BA5-E36F-0E46-984E-826795A215E0}"/>
              </a:ext>
            </a:extLst>
          </p:cNvPr>
          <p:cNvSpPr>
            <a:spLocks noGrp="1"/>
          </p:cNvSpPr>
          <p:nvPr>
            <p:ph type="sldNum" sz="quarter" idx="12"/>
          </p:nvPr>
        </p:nvSpPr>
        <p:spPr/>
        <p:txBody>
          <a:bodyPr/>
          <a:lstStyle/>
          <a:p>
            <a:fld id="{E65EF9C9-8656-084D-8D59-76D5F1C1D348}" type="slidenum">
              <a:rPr lang="en-US" smtClean="0"/>
              <a:t>‹#›</a:t>
            </a:fld>
            <a:endParaRPr lang="en-US"/>
          </a:p>
        </p:txBody>
      </p:sp>
    </p:spTree>
    <p:extLst>
      <p:ext uri="{BB962C8B-B14F-4D97-AF65-F5344CB8AC3E}">
        <p14:creationId xmlns:p14="http://schemas.microsoft.com/office/powerpoint/2010/main" val="3669008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C611AF-F18E-E34A-9D3A-00B4A35704D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1A54776-E142-4D4F-B59E-FD5662A72FC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2815885-8698-414A-A50B-7A70EA734970}"/>
              </a:ext>
            </a:extLst>
          </p:cNvPr>
          <p:cNvSpPr>
            <a:spLocks noGrp="1"/>
          </p:cNvSpPr>
          <p:nvPr>
            <p:ph type="dt" sz="half" idx="10"/>
          </p:nvPr>
        </p:nvSpPr>
        <p:spPr/>
        <p:txBody>
          <a:bodyPr/>
          <a:lstStyle/>
          <a:p>
            <a:fld id="{D34F29AC-1DF3-4443-A3BE-9E86C5739A56}" type="datetimeFigureOut">
              <a:rPr lang="en-US" smtClean="0"/>
              <a:t>10/28/21</a:t>
            </a:fld>
            <a:endParaRPr lang="en-US"/>
          </a:p>
        </p:txBody>
      </p:sp>
      <p:sp>
        <p:nvSpPr>
          <p:cNvPr id="5" name="Footer Placeholder 4">
            <a:extLst>
              <a:ext uri="{FF2B5EF4-FFF2-40B4-BE49-F238E27FC236}">
                <a16:creationId xmlns:a16="http://schemas.microsoft.com/office/drawing/2014/main" id="{321CA3C0-C229-CF41-B6B8-7D193D0135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EFA7CE-A549-6F4A-AF00-21E26897BA39}"/>
              </a:ext>
            </a:extLst>
          </p:cNvPr>
          <p:cNvSpPr>
            <a:spLocks noGrp="1"/>
          </p:cNvSpPr>
          <p:nvPr>
            <p:ph type="sldNum" sz="quarter" idx="12"/>
          </p:nvPr>
        </p:nvSpPr>
        <p:spPr/>
        <p:txBody>
          <a:bodyPr/>
          <a:lstStyle/>
          <a:p>
            <a:fld id="{E65EF9C9-8656-084D-8D59-76D5F1C1D348}" type="slidenum">
              <a:rPr lang="en-US" smtClean="0"/>
              <a:t>‹#›</a:t>
            </a:fld>
            <a:endParaRPr lang="en-US"/>
          </a:p>
        </p:txBody>
      </p:sp>
    </p:spTree>
    <p:extLst>
      <p:ext uri="{BB962C8B-B14F-4D97-AF65-F5344CB8AC3E}">
        <p14:creationId xmlns:p14="http://schemas.microsoft.com/office/powerpoint/2010/main" val="1784567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56616-9609-CB4E-AD47-F4DDE481D95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4572E76-BBC0-294F-8CAB-2B17737D54B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88694A8-1BE3-684E-B470-AACFAB0DD82B}"/>
              </a:ext>
            </a:extLst>
          </p:cNvPr>
          <p:cNvSpPr>
            <a:spLocks noGrp="1"/>
          </p:cNvSpPr>
          <p:nvPr>
            <p:ph type="dt" sz="half" idx="10"/>
          </p:nvPr>
        </p:nvSpPr>
        <p:spPr/>
        <p:txBody>
          <a:bodyPr/>
          <a:lstStyle/>
          <a:p>
            <a:fld id="{D34F29AC-1DF3-4443-A3BE-9E86C5739A56}" type="datetimeFigureOut">
              <a:rPr lang="en-US" smtClean="0"/>
              <a:t>10/28/21</a:t>
            </a:fld>
            <a:endParaRPr lang="en-US"/>
          </a:p>
        </p:txBody>
      </p:sp>
      <p:sp>
        <p:nvSpPr>
          <p:cNvPr id="5" name="Footer Placeholder 4">
            <a:extLst>
              <a:ext uri="{FF2B5EF4-FFF2-40B4-BE49-F238E27FC236}">
                <a16:creationId xmlns:a16="http://schemas.microsoft.com/office/drawing/2014/main" id="{FAE61BCA-37CA-EE46-8F7A-1961B3C417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AA57D0-3D6F-A849-B53E-40BD39376457}"/>
              </a:ext>
            </a:extLst>
          </p:cNvPr>
          <p:cNvSpPr>
            <a:spLocks noGrp="1"/>
          </p:cNvSpPr>
          <p:nvPr>
            <p:ph type="sldNum" sz="quarter" idx="12"/>
          </p:nvPr>
        </p:nvSpPr>
        <p:spPr/>
        <p:txBody>
          <a:bodyPr/>
          <a:lstStyle/>
          <a:p>
            <a:fld id="{E65EF9C9-8656-084D-8D59-76D5F1C1D348}" type="slidenum">
              <a:rPr lang="en-US" smtClean="0"/>
              <a:t>‹#›</a:t>
            </a:fld>
            <a:endParaRPr lang="en-US"/>
          </a:p>
        </p:txBody>
      </p:sp>
    </p:spTree>
    <p:extLst>
      <p:ext uri="{BB962C8B-B14F-4D97-AF65-F5344CB8AC3E}">
        <p14:creationId xmlns:p14="http://schemas.microsoft.com/office/powerpoint/2010/main" val="1023326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50C45-25C5-004D-9054-EC1F2CE5453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C8E14D0-3A41-DA4B-B885-270B7476B2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CD59024-1F73-C24C-A76A-822E7D113DD8}"/>
              </a:ext>
            </a:extLst>
          </p:cNvPr>
          <p:cNvSpPr>
            <a:spLocks noGrp="1"/>
          </p:cNvSpPr>
          <p:nvPr>
            <p:ph type="dt" sz="half" idx="10"/>
          </p:nvPr>
        </p:nvSpPr>
        <p:spPr/>
        <p:txBody>
          <a:bodyPr/>
          <a:lstStyle/>
          <a:p>
            <a:fld id="{D34F29AC-1DF3-4443-A3BE-9E86C5739A56}" type="datetimeFigureOut">
              <a:rPr lang="en-US" smtClean="0"/>
              <a:t>10/28/21</a:t>
            </a:fld>
            <a:endParaRPr lang="en-US"/>
          </a:p>
        </p:txBody>
      </p:sp>
      <p:sp>
        <p:nvSpPr>
          <p:cNvPr id="5" name="Footer Placeholder 4">
            <a:extLst>
              <a:ext uri="{FF2B5EF4-FFF2-40B4-BE49-F238E27FC236}">
                <a16:creationId xmlns:a16="http://schemas.microsoft.com/office/drawing/2014/main" id="{B368DE27-4B8C-0041-9FE4-88BE866486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AA1F24-9E02-AE41-B1C0-72C2F57B055D}"/>
              </a:ext>
            </a:extLst>
          </p:cNvPr>
          <p:cNvSpPr>
            <a:spLocks noGrp="1"/>
          </p:cNvSpPr>
          <p:nvPr>
            <p:ph type="sldNum" sz="quarter" idx="12"/>
          </p:nvPr>
        </p:nvSpPr>
        <p:spPr/>
        <p:txBody>
          <a:bodyPr/>
          <a:lstStyle/>
          <a:p>
            <a:fld id="{E65EF9C9-8656-084D-8D59-76D5F1C1D348}" type="slidenum">
              <a:rPr lang="en-US" smtClean="0"/>
              <a:t>‹#›</a:t>
            </a:fld>
            <a:endParaRPr lang="en-US"/>
          </a:p>
        </p:txBody>
      </p:sp>
    </p:spTree>
    <p:extLst>
      <p:ext uri="{BB962C8B-B14F-4D97-AF65-F5344CB8AC3E}">
        <p14:creationId xmlns:p14="http://schemas.microsoft.com/office/powerpoint/2010/main" val="220875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54811-F7E9-4B4F-B3FC-E341513C176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7774D21-FE1A-5245-8B5A-E2EFC753EA5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232B4C2-AB9C-0242-BEEB-4F495F7234A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680E917-C6F8-C54A-A68E-4E80400AD35E}"/>
              </a:ext>
            </a:extLst>
          </p:cNvPr>
          <p:cNvSpPr>
            <a:spLocks noGrp="1"/>
          </p:cNvSpPr>
          <p:nvPr>
            <p:ph type="dt" sz="half" idx="10"/>
          </p:nvPr>
        </p:nvSpPr>
        <p:spPr/>
        <p:txBody>
          <a:bodyPr/>
          <a:lstStyle/>
          <a:p>
            <a:fld id="{D34F29AC-1DF3-4443-A3BE-9E86C5739A56}" type="datetimeFigureOut">
              <a:rPr lang="en-US" smtClean="0"/>
              <a:t>10/28/21</a:t>
            </a:fld>
            <a:endParaRPr lang="en-US"/>
          </a:p>
        </p:txBody>
      </p:sp>
      <p:sp>
        <p:nvSpPr>
          <p:cNvPr id="6" name="Footer Placeholder 5">
            <a:extLst>
              <a:ext uri="{FF2B5EF4-FFF2-40B4-BE49-F238E27FC236}">
                <a16:creationId xmlns:a16="http://schemas.microsoft.com/office/drawing/2014/main" id="{28308917-D7EC-9346-9FDB-E4B6DD3F5A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6D4E48-F2CF-494B-9E76-1B030ABA8605}"/>
              </a:ext>
            </a:extLst>
          </p:cNvPr>
          <p:cNvSpPr>
            <a:spLocks noGrp="1"/>
          </p:cNvSpPr>
          <p:nvPr>
            <p:ph type="sldNum" sz="quarter" idx="12"/>
          </p:nvPr>
        </p:nvSpPr>
        <p:spPr/>
        <p:txBody>
          <a:bodyPr/>
          <a:lstStyle/>
          <a:p>
            <a:fld id="{E65EF9C9-8656-084D-8D59-76D5F1C1D348}" type="slidenum">
              <a:rPr lang="en-US" smtClean="0"/>
              <a:t>‹#›</a:t>
            </a:fld>
            <a:endParaRPr lang="en-US"/>
          </a:p>
        </p:txBody>
      </p:sp>
    </p:spTree>
    <p:extLst>
      <p:ext uri="{BB962C8B-B14F-4D97-AF65-F5344CB8AC3E}">
        <p14:creationId xmlns:p14="http://schemas.microsoft.com/office/powerpoint/2010/main" val="1412043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F5EE6-F660-0141-9579-60281D12DEA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40142AF-2A7E-D143-8D6D-EE1305086F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620B20C-129F-2448-ADD0-E1BD8C394A6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952EAD26-EF28-C64C-8CF0-7657568DD8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42654BA-AF8F-0D47-AA6D-B3C6F3F017C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C60D016-ECEB-E540-9791-8E289996C211}"/>
              </a:ext>
            </a:extLst>
          </p:cNvPr>
          <p:cNvSpPr>
            <a:spLocks noGrp="1"/>
          </p:cNvSpPr>
          <p:nvPr>
            <p:ph type="dt" sz="half" idx="10"/>
          </p:nvPr>
        </p:nvSpPr>
        <p:spPr/>
        <p:txBody>
          <a:bodyPr/>
          <a:lstStyle/>
          <a:p>
            <a:fld id="{D34F29AC-1DF3-4443-A3BE-9E86C5739A56}" type="datetimeFigureOut">
              <a:rPr lang="en-US" smtClean="0"/>
              <a:t>10/28/21</a:t>
            </a:fld>
            <a:endParaRPr lang="en-US"/>
          </a:p>
        </p:txBody>
      </p:sp>
      <p:sp>
        <p:nvSpPr>
          <p:cNvPr id="8" name="Footer Placeholder 7">
            <a:extLst>
              <a:ext uri="{FF2B5EF4-FFF2-40B4-BE49-F238E27FC236}">
                <a16:creationId xmlns:a16="http://schemas.microsoft.com/office/drawing/2014/main" id="{0782E4D9-5263-2E4C-B6DF-C3AA005AF4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69CA08-0B6E-F544-89F0-5AAA1B18CAD9}"/>
              </a:ext>
            </a:extLst>
          </p:cNvPr>
          <p:cNvSpPr>
            <a:spLocks noGrp="1"/>
          </p:cNvSpPr>
          <p:nvPr>
            <p:ph type="sldNum" sz="quarter" idx="12"/>
          </p:nvPr>
        </p:nvSpPr>
        <p:spPr/>
        <p:txBody>
          <a:bodyPr/>
          <a:lstStyle/>
          <a:p>
            <a:fld id="{E65EF9C9-8656-084D-8D59-76D5F1C1D348}" type="slidenum">
              <a:rPr lang="en-US" smtClean="0"/>
              <a:t>‹#›</a:t>
            </a:fld>
            <a:endParaRPr lang="en-US"/>
          </a:p>
        </p:txBody>
      </p:sp>
    </p:spTree>
    <p:extLst>
      <p:ext uri="{BB962C8B-B14F-4D97-AF65-F5344CB8AC3E}">
        <p14:creationId xmlns:p14="http://schemas.microsoft.com/office/powerpoint/2010/main" val="235453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B5FA4-7682-A144-B284-2E75F1C00E7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8E7E08B-977D-8B4A-A9A6-5E5DE4849AC2}"/>
              </a:ext>
            </a:extLst>
          </p:cNvPr>
          <p:cNvSpPr>
            <a:spLocks noGrp="1"/>
          </p:cNvSpPr>
          <p:nvPr>
            <p:ph type="dt" sz="half" idx="10"/>
          </p:nvPr>
        </p:nvSpPr>
        <p:spPr/>
        <p:txBody>
          <a:bodyPr/>
          <a:lstStyle/>
          <a:p>
            <a:fld id="{D34F29AC-1DF3-4443-A3BE-9E86C5739A56}" type="datetimeFigureOut">
              <a:rPr lang="en-US" smtClean="0"/>
              <a:t>10/28/21</a:t>
            </a:fld>
            <a:endParaRPr lang="en-US"/>
          </a:p>
        </p:txBody>
      </p:sp>
      <p:sp>
        <p:nvSpPr>
          <p:cNvPr id="4" name="Footer Placeholder 3">
            <a:extLst>
              <a:ext uri="{FF2B5EF4-FFF2-40B4-BE49-F238E27FC236}">
                <a16:creationId xmlns:a16="http://schemas.microsoft.com/office/drawing/2014/main" id="{EBC79220-6097-B547-95A7-6009A4F9CCA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A8A11AF-382E-C948-9B2F-41156FF91BED}"/>
              </a:ext>
            </a:extLst>
          </p:cNvPr>
          <p:cNvSpPr>
            <a:spLocks noGrp="1"/>
          </p:cNvSpPr>
          <p:nvPr>
            <p:ph type="sldNum" sz="quarter" idx="12"/>
          </p:nvPr>
        </p:nvSpPr>
        <p:spPr/>
        <p:txBody>
          <a:bodyPr/>
          <a:lstStyle/>
          <a:p>
            <a:fld id="{E65EF9C9-8656-084D-8D59-76D5F1C1D348}" type="slidenum">
              <a:rPr lang="en-US" smtClean="0"/>
              <a:t>‹#›</a:t>
            </a:fld>
            <a:endParaRPr lang="en-US"/>
          </a:p>
        </p:txBody>
      </p:sp>
    </p:spTree>
    <p:extLst>
      <p:ext uri="{BB962C8B-B14F-4D97-AF65-F5344CB8AC3E}">
        <p14:creationId xmlns:p14="http://schemas.microsoft.com/office/powerpoint/2010/main" val="1453669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497EF7-FE6A-2C49-8A31-7AF5A120A6F6}"/>
              </a:ext>
            </a:extLst>
          </p:cNvPr>
          <p:cNvSpPr>
            <a:spLocks noGrp="1"/>
          </p:cNvSpPr>
          <p:nvPr>
            <p:ph type="dt" sz="half" idx="10"/>
          </p:nvPr>
        </p:nvSpPr>
        <p:spPr/>
        <p:txBody>
          <a:bodyPr/>
          <a:lstStyle/>
          <a:p>
            <a:fld id="{D34F29AC-1DF3-4443-A3BE-9E86C5739A56}" type="datetimeFigureOut">
              <a:rPr lang="en-US" smtClean="0"/>
              <a:t>10/28/21</a:t>
            </a:fld>
            <a:endParaRPr lang="en-US"/>
          </a:p>
        </p:txBody>
      </p:sp>
      <p:sp>
        <p:nvSpPr>
          <p:cNvPr id="3" name="Footer Placeholder 2">
            <a:extLst>
              <a:ext uri="{FF2B5EF4-FFF2-40B4-BE49-F238E27FC236}">
                <a16:creationId xmlns:a16="http://schemas.microsoft.com/office/drawing/2014/main" id="{84910988-D127-C340-8D6F-8A19A35B24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16BC51-F960-0C4A-B508-8D4551D32277}"/>
              </a:ext>
            </a:extLst>
          </p:cNvPr>
          <p:cNvSpPr>
            <a:spLocks noGrp="1"/>
          </p:cNvSpPr>
          <p:nvPr>
            <p:ph type="sldNum" sz="quarter" idx="12"/>
          </p:nvPr>
        </p:nvSpPr>
        <p:spPr/>
        <p:txBody>
          <a:bodyPr/>
          <a:lstStyle/>
          <a:p>
            <a:fld id="{E65EF9C9-8656-084D-8D59-76D5F1C1D348}" type="slidenum">
              <a:rPr lang="en-US" smtClean="0"/>
              <a:t>‹#›</a:t>
            </a:fld>
            <a:endParaRPr lang="en-US"/>
          </a:p>
        </p:txBody>
      </p:sp>
    </p:spTree>
    <p:extLst>
      <p:ext uri="{BB962C8B-B14F-4D97-AF65-F5344CB8AC3E}">
        <p14:creationId xmlns:p14="http://schemas.microsoft.com/office/powerpoint/2010/main" val="2267621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6B12F-1486-7547-8000-37C1EF1CE4A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ECB37ED-DEAC-3343-A920-64DC17C407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951B8517-F0BC-CF4E-A360-47AF15D373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A628AA8-508D-6743-A8EA-C03620B05DDA}"/>
              </a:ext>
            </a:extLst>
          </p:cNvPr>
          <p:cNvSpPr>
            <a:spLocks noGrp="1"/>
          </p:cNvSpPr>
          <p:nvPr>
            <p:ph type="dt" sz="half" idx="10"/>
          </p:nvPr>
        </p:nvSpPr>
        <p:spPr/>
        <p:txBody>
          <a:bodyPr/>
          <a:lstStyle/>
          <a:p>
            <a:fld id="{D34F29AC-1DF3-4443-A3BE-9E86C5739A56}" type="datetimeFigureOut">
              <a:rPr lang="en-US" smtClean="0"/>
              <a:t>10/28/21</a:t>
            </a:fld>
            <a:endParaRPr lang="en-US"/>
          </a:p>
        </p:txBody>
      </p:sp>
      <p:sp>
        <p:nvSpPr>
          <p:cNvPr id="6" name="Footer Placeholder 5">
            <a:extLst>
              <a:ext uri="{FF2B5EF4-FFF2-40B4-BE49-F238E27FC236}">
                <a16:creationId xmlns:a16="http://schemas.microsoft.com/office/drawing/2014/main" id="{92C45178-5A54-8D47-9367-1221CDD328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0D0E05-FE7C-A043-B2BF-7DCC473A8F0D}"/>
              </a:ext>
            </a:extLst>
          </p:cNvPr>
          <p:cNvSpPr>
            <a:spLocks noGrp="1"/>
          </p:cNvSpPr>
          <p:nvPr>
            <p:ph type="sldNum" sz="quarter" idx="12"/>
          </p:nvPr>
        </p:nvSpPr>
        <p:spPr/>
        <p:txBody>
          <a:bodyPr/>
          <a:lstStyle/>
          <a:p>
            <a:fld id="{E65EF9C9-8656-084D-8D59-76D5F1C1D348}" type="slidenum">
              <a:rPr lang="en-US" smtClean="0"/>
              <a:t>‹#›</a:t>
            </a:fld>
            <a:endParaRPr lang="en-US"/>
          </a:p>
        </p:txBody>
      </p:sp>
    </p:spTree>
    <p:extLst>
      <p:ext uri="{BB962C8B-B14F-4D97-AF65-F5344CB8AC3E}">
        <p14:creationId xmlns:p14="http://schemas.microsoft.com/office/powerpoint/2010/main" val="3672633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F6492-09C2-4240-B157-28D171A29FD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4BEB171-413F-0D44-A475-BBB0566BB4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0B6FDF4-662D-A34A-97C4-ED3C7C353D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B606F24-30DC-D94A-B714-F3A9A5866DE8}"/>
              </a:ext>
            </a:extLst>
          </p:cNvPr>
          <p:cNvSpPr>
            <a:spLocks noGrp="1"/>
          </p:cNvSpPr>
          <p:nvPr>
            <p:ph type="dt" sz="half" idx="10"/>
          </p:nvPr>
        </p:nvSpPr>
        <p:spPr/>
        <p:txBody>
          <a:bodyPr/>
          <a:lstStyle/>
          <a:p>
            <a:fld id="{D34F29AC-1DF3-4443-A3BE-9E86C5739A56}" type="datetimeFigureOut">
              <a:rPr lang="en-US" smtClean="0"/>
              <a:t>10/28/21</a:t>
            </a:fld>
            <a:endParaRPr lang="en-US"/>
          </a:p>
        </p:txBody>
      </p:sp>
      <p:sp>
        <p:nvSpPr>
          <p:cNvPr id="6" name="Footer Placeholder 5">
            <a:extLst>
              <a:ext uri="{FF2B5EF4-FFF2-40B4-BE49-F238E27FC236}">
                <a16:creationId xmlns:a16="http://schemas.microsoft.com/office/drawing/2014/main" id="{F0E3CF20-D7AC-8141-ACA7-0C37E856EB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7673A7-A44E-3647-AC1E-909BA29D047B}"/>
              </a:ext>
            </a:extLst>
          </p:cNvPr>
          <p:cNvSpPr>
            <a:spLocks noGrp="1"/>
          </p:cNvSpPr>
          <p:nvPr>
            <p:ph type="sldNum" sz="quarter" idx="12"/>
          </p:nvPr>
        </p:nvSpPr>
        <p:spPr/>
        <p:txBody>
          <a:bodyPr/>
          <a:lstStyle/>
          <a:p>
            <a:fld id="{E65EF9C9-8656-084D-8D59-76D5F1C1D348}" type="slidenum">
              <a:rPr lang="en-US" smtClean="0"/>
              <a:t>‹#›</a:t>
            </a:fld>
            <a:endParaRPr lang="en-US"/>
          </a:p>
        </p:txBody>
      </p:sp>
    </p:spTree>
    <p:extLst>
      <p:ext uri="{BB962C8B-B14F-4D97-AF65-F5344CB8AC3E}">
        <p14:creationId xmlns:p14="http://schemas.microsoft.com/office/powerpoint/2010/main" val="3512351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0D2C19-07BF-214C-8155-3F506A4315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4127682-0F40-2349-A285-1A8A6528D3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5E10699-2B22-384B-9A4B-0271B67B99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4F29AC-1DF3-4443-A3BE-9E86C5739A56}" type="datetimeFigureOut">
              <a:rPr lang="en-US" smtClean="0"/>
              <a:t>10/28/21</a:t>
            </a:fld>
            <a:endParaRPr lang="en-US"/>
          </a:p>
        </p:txBody>
      </p:sp>
      <p:sp>
        <p:nvSpPr>
          <p:cNvPr id="5" name="Footer Placeholder 4">
            <a:extLst>
              <a:ext uri="{FF2B5EF4-FFF2-40B4-BE49-F238E27FC236}">
                <a16:creationId xmlns:a16="http://schemas.microsoft.com/office/drawing/2014/main" id="{553DC892-BB5E-1940-8DED-C9BAAB1AB9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12A7DD3-FA28-FE4B-928D-50671B8923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5EF9C9-8656-084D-8D59-76D5F1C1D348}" type="slidenum">
              <a:rPr lang="en-US" smtClean="0"/>
              <a:t>‹#›</a:t>
            </a:fld>
            <a:endParaRPr lang="en-US"/>
          </a:p>
        </p:txBody>
      </p:sp>
    </p:spTree>
    <p:extLst>
      <p:ext uri="{BB962C8B-B14F-4D97-AF65-F5344CB8AC3E}">
        <p14:creationId xmlns:p14="http://schemas.microsoft.com/office/powerpoint/2010/main" val="3905758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http://collections.glasgowmuseums.com/mwebimages/Screen/DVD_044/1888_109_ke_03_S.jpg" TargetMode="External"/><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file:////var/folders/ml/0_769chn1tzbrvft4y9dlkwr0000gn/T/com.microsoft.Word/WebArchiveCopyPasteTempFiles/45_228_01_S.jpg" TargetMode="External"/><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file:////var/folders/ml/0_769chn1tzbrvft4y9dlkwr0000gn/T/com.microsoft.Word/WebArchiveCopyPasteTempFiles/T_1927_11_01_S.jpg" TargetMode="External"/><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http://collections.glasgowmuseums.com/MWEBimages/Screen/DVD_007/T_1981_35_01_S.jpg" TargetMode="Externa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blogs.lse.ac.uk/lsereviewofbooks/2015/10/23/the-best-bookshops-in-glasgow-scotland/" TargetMode="External"/><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file:////var/folders/ml/0_769chn1tzbrvft4y9dlkwr0000gn/T/com.microsoft.Word/WebArchiveCopyPasteTempFiles/E.1953.35.a_01_S.jpg" TargetMode="Externa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Earth floating in space">
            <a:extLst>
              <a:ext uri="{FF2B5EF4-FFF2-40B4-BE49-F238E27FC236}">
                <a16:creationId xmlns:a16="http://schemas.microsoft.com/office/drawing/2014/main" id="{7003743C-5FFA-AA43-8ECF-034257F47580}"/>
              </a:ext>
            </a:extLst>
          </p:cNvPr>
          <p:cNvPicPr>
            <a:picLocks noChangeAspect="1"/>
          </p:cNvPicPr>
          <p:nvPr/>
        </p:nvPicPr>
        <p:blipFill rotWithShape="1">
          <a:blip r:embed="rId2">
            <a:alphaModFix amt="50000"/>
          </a:blip>
          <a:srcRect b="6250"/>
          <a:stretch/>
        </p:blipFill>
        <p:spPr>
          <a:xfrm>
            <a:off x="20" y="1"/>
            <a:ext cx="12191980" cy="6857999"/>
          </a:xfrm>
          <a:prstGeom prst="rect">
            <a:avLst/>
          </a:prstGeom>
        </p:spPr>
      </p:pic>
      <p:sp>
        <p:nvSpPr>
          <p:cNvPr id="2" name="Title 1">
            <a:extLst>
              <a:ext uri="{FF2B5EF4-FFF2-40B4-BE49-F238E27FC236}">
                <a16:creationId xmlns:a16="http://schemas.microsoft.com/office/drawing/2014/main" id="{585F0CC1-A248-A849-895B-38DD80205832}"/>
              </a:ext>
            </a:extLst>
          </p:cNvPr>
          <p:cNvSpPr>
            <a:spLocks noGrp="1"/>
          </p:cNvSpPr>
          <p:nvPr>
            <p:ph type="ctrTitle"/>
          </p:nvPr>
        </p:nvSpPr>
        <p:spPr>
          <a:xfrm>
            <a:off x="1524000" y="1122362"/>
            <a:ext cx="9144000" cy="3973944"/>
          </a:xfrm>
        </p:spPr>
        <p:txBody>
          <a:bodyPr>
            <a:normAutofit/>
          </a:bodyPr>
          <a:lstStyle/>
          <a:p>
            <a:r>
              <a:rPr lang="en-US" sz="7200" b="1" dirty="0">
                <a:solidFill>
                  <a:srgbClr val="FFFFFF"/>
                </a:solidFill>
              </a:rPr>
              <a:t>Our climate stories</a:t>
            </a:r>
            <a:br>
              <a:rPr lang="en-US" dirty="0">
                <a:solidFill>
                  <a:srgbClr val="FFFFFF"/>
                </a:solidFill>
              </a:rPr>
            </a:br>
            <a:r>
              <a:rPr lang="en-US" dirty="0">
                <a:solidFill>
                  <a:srgbClr val="FFFFFF"/>
                </a:solidFill>
                <a:cs typeface="Calibri Light"/>
              </a:rPr>
              <a:t>Glasgow Museum's Collections</a:t>
            </a:r>
          </a:p>
        </p:txBody>
      </p:sp>
    </p:spTree>
    <p:extLst>
      <p:ext uri="{BB962C8B-B14F-4D97-AF65-F5344CB8AC3E}">
        <p14:creationId xmlns:p14="http://schemas.microsoft.com/office/powerpoint/2010/main" val="5382006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Child drawing the earth">
            <a:extLst>
              <a:ext uri="{FF2B5EF4-FFF2-40B4-BE49-F238E27FC236}">
                <a16:creationId xmlns:a16="http://schemas.microsoft.com/office/drawing/2014/main" id="{2D3BC390-FCAD-448D-B347-6C7AA8C6686B}"/>
              </a:ext>
            </a:extLst>
          </p:cNvPr>
          <p:cNvPicPr>
            <a:picLocks noGrp="1" noChangeAspect="1"/>
          </p:cNvPicPr>
          <p:nvPr>
            <p:ph idx="1"/>
          </p:nvPr>
        </p:nvPicPr>
        <p:blipFill rotWithShape="1">
          <a:blip r:embed="rId2"/>
          <a:srcRect t="9537" b="5877"/>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F5F49B-C6D4-574A-92A4-C994F3B83D0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Recycling and upcycling</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3095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1520B01-A2E4-41C2-8A8F-7683F2508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196B33-12C3-814E-AB43-2DF26D5ABEB5}"/>
              </a:ext>
            </a:extLst>
          </p:cNvPr>
          <p:cNvSpPr>
            <a:spLocks noGrp="1"/>
          </p:cNvSpPr>
          <p:nvPr>
            <p:ph type="title"/>
          </p:nvPr>
        </p:nvSpPr>
        <p:spPr>
          <a:xfrm>
            <a:off x="4354513" y="841375"/>
            <a:ext cx="3181278" cy="1754326"/>
          </a:xfrm>
        </p:spPr>
        <p:txBody>
          <a:bodyPr vert="horz" lIns="91440" tIns="45720" rIns="91440" bIns="45720" rtlCol="0" anchor="b">
            <a:normAutofit fontScale="90000"/>
          </a:bodyPr>
          <a:lstStyle/>
          <a:p>
            <a:pPr algn="ctr"/>
            <a:br>
              <a:rPr lang="en-US" sz="2200" kern="1200">
                <a:solidFill>
                  <a:schemeClr val="bg1"/>
                </a:solidFill>
                <a:latin typeface="+mj-lt"/>
                <a:ea typeface="+mj-ea"/>
                <a:cs typeface="+mj-cs"/>
              </a:rPr>
            </a:br>
            <a:r>
              <a:rPr lang="en-US" sz="2200" kern="1200">
                <a:solidFill>
                  <a:schemeClr val="bg1"/>
                </a:solidFill>
                <a:latin typeface="+mj-lt"/>
                <a:ea typeface="+mj-ea"/>
                <a:cs typeface="+mj-cs"/>
              </a:rPr>
              <a:t>How much rubbish did residents of Glasgow throw away in 2019 (according to the council’s Resources and Recycling Strategy 2020-30)</a:t>
            </a:r>
            <a:br>
              <a:rPr lang="en-US" sz="2200" kern="1200">
                <a:solidFill>
                  <a:schemeClr val="bg1"/>
                </a:solidFill>
                <a:latin typeface="+mj-lt"/>
                <a:ea typeface="+mj-ea"/>
                <a:cs typeface="+mj-cs"/>
              </a:rPr>
            </a:br>
            <a:br>
              <a:rPr lang="en-US" sz="2200">
                <a:solidFill>
                  <a:schemeClr val="bg1"/>
                </a:solidFill>
              </a:rPr>
            </a:br>
            <a:endParaRPr lang="en-US" sz="2200" kern="1200">
              <a:solidFill>
                <a:schemeClr val="bg1"/>
              </a:solidFill>
              <a:latin typeface="+mj-lt"/>
              <a:ea typeface="+mj-ea"/>
              <a:cs typeface="+mj-cs"/>
            </a:endParaRPr>
          </a:p>
        </p:txBody>
      </p:sp>
      <p:grpSp>
        <p:nvGrpSpPr>
          <p:cNvPr id="17" name="Group 16">
            <a:extLst>
              <a:ext uri="{FF2B5EF4-FFF2-40B4-BE49-F238E27FC236}">
                <a16:creationId xmlns:a16="http://schemas.microsoft.com/office/drawing/2014/main" id="{1F634C0A-A487-42AF-8DFD-4DAD62FE92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4087640" cy="6858000"/>
            <a:chOff x="1" y="0"/>
            <a:chExt cx="4087640" cy="6858000"/>
          </a:xfrm>
          <a:effectLst>
            <a:outerShdw blurRad="381000" dist="152400" algn="ctr" rotWithShape="0">
              <a:srgbClr val="000000">
                <a:alpha val="10000"/>
              </a:srgbClr>
            </a:outerShdw>
          </a:effectLst>
        </p:grpSpPr>
        <p:sp>
          <p:nvSpPr>
            <p:cNvPr id="18" name="Freeform: Shape 17">
              <a:extLst>
                <a:ext uri="{FF2B5EF4-FFF2-40B4-BE49-F238E27FC236}">
                  <a16:creationId xmlns:a16="http://schemas.microsoft.com/office/drawing/2014/main" id="{7412B137-E115-42F2-8CF9-67E40B5D2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0779E94B-3A8C-4695-9DA1-2EDEFB170B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4" name="Picture 3" descr="A person pushing a wheelbarrow&#10;&#10;Description automatically generated with medium confidence">
            <a:extLst>
              <a:ext uri="{FF2B5EF4-FFF2-40B4-BE49-F238E27FC236}">
                <a16:creationId xmlns:a16="http://schemas.microsoft.com/office/drawing/2014/main" id="{8F77444D-568B-094D-B6E6-F320306718E4}"/>
              </a:ext>
            </a:extLst>
          </p:cNvPr>
          <p:cNvPicPr>
            <a:picLocks noChangeAspect="1"/>
          </p:cNvPicPr>
          <p:nvPr/>
        </p:nvPicPr>
        <p:blipFill rotWithShape="1">
          <a:blip r:embed="rId2"/>
          <a:srcRect l="15983" r="17528"/>
          <a:stretch/>
        </p:blipFill>
        <p:spPr>
          <a:xfrm>
            <a:off x="20" y="10"/>
            <a:ext cx="3910064" cy="6857990"/>
          </a:xfrm>
          <a:custGeom>
            <a:avLst/>
            <a:gdLst/>
            <a:ahLst/>
            <a:cxnLst/>
            <a:rect l="l" t="t" r="r" b="b"/>
            <a:pathLst>
              <a:path w="3910084" h="6858000">
                <a:moveTo>
                  <a:pt x="0" y="0"/>
                </a:moveTo>
                <a:lnTo>
                  <a:pt x="2996382" y="0"/>
                </a:lnTo>
                <a:lnTo>
                  <a:pt x="3563333" y="1750276"/>
                </a:lnTo>
                <a:lnTo>
                  <a:pt x="3910084" y="6054385"/>
                </a:lnTo>
                <a:lnTo>
                  <a:pt x="3791309" y="6858000"/>
                </a:lnTo>
                <a:lnTo>
                  <a:pt x="0" y="6858000"/>
                </a:lnTo>
                <a:close/>
              </a:path>
            </a:pathLst>
          </a:custGeom>
        </p:spPr>
      </p:pic>
      <p:grpSp>
        <p:nvGrpSpPr>
          <p:cNvPr id="21" name="Group 20">
            <a:extLst>
              <a:ext uri="{FF2B5EF4-FFF2-40B4-BE49-F238E27FC236}">
                <a16:creationId xmlns:a16="http://schemas.microsoft.com/office/drawing/2014/main" id="{066EE5A2-0D35-4D6A-A5C7-1CA91F740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8589" y="0"/>
            <a:ext cx="1339053" cy="6858000"/>
            <a:chOff x="2661507" y="0"/>
            <a:chExt cx="1339053" cy="6858000"/>
          </a:xfrm>
        </p:grpSpPr>
        <p:sp>
          <p:nvSpPr>
            <p:cNvPr id="22" name="Freeform: Shape 21">
              <a:extLst>
                <a:ext uri="{FF2B5EF4-FFF2-40B4-BE49-F238E27FC236}">
                  <a16:creationId xmlns:a16="http://schemas.microsoft.com/office/drawing/2014/main" id="{4DFBB771-C61C-4F38-ABBB-98A2D8476D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A2432BD6-3DCC-4397-BD7F-3FE84F321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5" name="Group 24">
            <a:extLst>
              <a:ext uri="{FF2B5EF4-FFF2-40B4-BE49-F238E27FC236}">
                <a16:creationId xmlns:a16="http://schemas.microsoft.com/office/drawing/2014/main" id="{56AA1647-0DA6-4A17-B3E1-95D61BD5471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104360" y="0"/>
            <a:ext cx="4087640" cy="6858000"/>
            <a:chOff x="1" y="0"/>
            <a:chExt cx="4087640" cy="6858000"/>
          </a:xfrm>
          <a:effectLst>
            <a:outerShdw blurRad="381000" dist="152400" algn="ctr" rotWithShape="0">
              <a:srgbClr val="000000">
                <a:alpha val="10000"/>
              </a:srgbClr>
            </a:outerShdw>
          </a:effectLst>
        </p:grpSpPr>
        <p:sp>
          <p:nvSpPr>
            <p:cNvPr id="26" name="Freeform: Shape 25">
              <a:extLst>
                <a:ext uri="{FF2B5EF4-FFF2-40B4-BE49-F238E27FC236}">
                  <a16:creationId xmlns:a16="http://schemas.microsoft.com/office/drawing/2014/main" id="{1F1D8352-2F00-4057-8781-E455C455B9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3BE70D92-7E07-4A6F-BD82-729F71C268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5" name="Picture 4" descr="A picture containing building, ground, outdoor, brick&#10;&#10;Description automatically generated">
            <a:extLst>
              <a:ext uri="{FF2B5EF4-FFF2-40B4-BE49-F238E27FC236}">
                <a16:creationId xmlns:a16="http://schemas.microsoft.com/office/drawing/2014/main" id="{62624B91-0D12-8A4F-AAA6-CB0923C103A9}"/>
              </a:ext>
            </a:extLst>
          </p:cNvPr>
          <p:cNvPicPr>
            <a:picLocks noChangeAspect="1"/>
          </p:cNvPicPr>
          <p:nvPr/>
        </p:nvPicPr>
        <p:blipFill rotWithShape="1">
          <a:blip r:embed="rId4"/>
          <a:srcRect l="15488" r="40468" b="-1"/>
          <a:stretch/>
        </p:blipFill>
        <p:spPr>
          <a:xfrm>
            <a:off x="8281916" y="1"/>
            <a:ext cx="3910084" cy="6858000"/>
          </a:xfrm>
          <a:custGeom>
            <a:avLst/>
            <a:gdLst/>
            <a:ahLst/>
            <a:cxnLst/>
            <a:rect l="l" t="t" r="r" b="b"/>
            <a:pathLst>
              <a:path w="3910084" h="6858000">
                <a:moveTo>
                  <a:pt x="118775" y="0"/>
                </a:moveTo>
                <a:lnTo>
                  <a:pt x="3910084" y="0"/>
                </a:lnTo>
                <a:lnTo>
                  <a:pt x="3910084" y="6858000"/>
                </a:lnTo>
                <a:lnTo>
                  <a:pt x="913702" y="6858000"/>
                </a:lnTo>
                <a:lnTo>
                  <a:pt x="346751" y="5107724"/>
                </a:lnTo>
                <a:lnTo>
                  <a:pt x="0" y="803615"/>
                </a:lnTo>
                <a:close/>
              </a:path>
            </a:pathLst>
          </a:custGeom>
        </p:spPr>
      </p:pic>
      <p:grpSp>
        <p:nvGrpSpPr>
          <p:cNvPr id="29" name="Group 28">
            <a:extLst>
              <a:ext uri="{FF2B5EF4-FFF2-40B4-BE49-F238E27FC236}">
                <a16:creationId xmlns:a16="http://schemas.microsoft.com/office/drawing/2014/main" id="{08D20F07-CD49-4F17-BC00-9429DA80C50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104359" y="-2"/>
            <a:ext cx="1339053" cy="6858000"/>
            <a:chOff x="2661507" y="0"/>
            <a:chExt cx="1339053" cy="6858000"/>
          </a:xfrm>
          <a:effectLst>
            <a:outerShdw blurRad="381000" dist="152400" dir="10800000" algn="r" rotWithShape="0">
              <a:prstClr val="black">
                <a:alpha val="10000"/>
              </a:prstClr>
            </a:outerShdw>
          </a:effectLst>
        </p:grpSpPr>
        <p:sp>
          <p:nvSpPr>
            <p:cNvPr id="30" name="Freeform: Shape 29">
              <a:extLst>
                <a:ext uri="{FF2B5EF4-FFF2-40B4-BE49-F238E27FC236}">
                  <a16:creationId xmlns:a16="http://schemas.microsoft.com/office/drawing/2014/main" id="{11F66703-4D0D-42DF-8150-991FE9F86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E96840F9-95E6-4C98-BFE4-21B5954236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 name="TextBox 5">
            <a:extLst>
              <a:ext uri="{FF2B5EF4-FFF2-40B4-BE49-F238E27FC236}">
                <a16:creationId xmlns:a16="http://schemas.microsoft.com/office/drawing/2014/main" id="{CF705367-7C82-4541-A9C8-6B46E7D73C1C}"/>
              </a:ext>
            </a:extLst>
          </p:cNvPr>
          <p:cNvSpPr txBox="1"/>
          <p:nvPr/>
        </p:nvSpPr>
        <p:spPr>
          <a:xfrm>
            <a:off x="4558984" y="3923534"/>
            <a:ext cx="3900488" cy="1908215"/>
          </a:xfrm>
          <a:prstGeom prst="rect">
            <a:avLst/>
          </a:prstGeom>
          <a:noFill/>
        </p:spPr>
        <p:txBody>
          <a:bodyPr wrap="square" rtlCol="0">
            <a:spAutoFit/>
          </a:bodyPr>
          <a:lstStyle/>
          <a:p>
            <a:r>
              <a:rPr lang="en-US" sz="2000">
                <a:solidFill>
                  <a:schemeClr val="bg1"/>
                </a:solidFill>
              </a:rPr>
              <a:t>What % of household waste was recycled? </a:t>
            </a:r>
          </a:p>
          <a:p>
            <a:pPr marL="342900" indent="-342900">
              <a:buAutoNum type="alphaLcParenR"/>
            </a:pPr>
            <a:r>
              <a:rPr lang="en-US" sz="2000">
                <a:solidFill>
                  <a:schemeClr val="bg1"/>
                </a:solidFill>
              </a:rPr>
              <a:t>10%</a:t>
            </a:r>
          </a:p>
          <a:p>
            <a:pPr marL="342900" indent="-342900">
              <a:buAutoNum type="alphaLcParenR"/>
            </a:pPr>
            <a:r>
              <a:rPr lang="en-US" sz="2000">
                <a:solidFill>
                  <a:schemeClr val="bg1"/>
                </a:solidFill>
              </a:rPr>
              <a:t>25%</a:t>
            </a:r>
          </a:p>
          <a:p>
            <a:pPr marL="342900" indent="-342900">
              <a:buAutoNum type="alphaLcParenR"/>
            </a:pPr>
            <a:r>
              <a:rPr lang="en-US" sz="2000">
                <a:solidFill>
                  <a:schemeClr val="bg1"/>
                </a:solidFill>
              </a:rPr>
              <a:t>50%</a:t>
            </a:r>
          </a:p>
          <a:p>
            <a:endParaRPr lang="en-US"/>
          </a:p>
        </p:txBody>
      </p:sp>
      <p:sp>
        <p:nvSpPr>
          <p:cNvPr id="7" name="TextBox 6">
            <a:extLst>
              <a:ext uri="{FF2B5EF4-FFF2-40B4-BE49-F238E27FC236}">
                <a16:creationId xmlns:a16="http://schemas.microsoft.com/office/drawing/2014/main" id="{A92D4FF0-6801-514E-96A4-E1E09A6A2A02}"/>
              </a:ext>
            </a:extLst>
          </p:cNvPr>
          <p:cNvSpPr txBox="1"/>
          <p:nvPr/>
        </p:nvSpPr>
        <p:spPr>
          <a:xfrm>
            <a:off x="4558985" y="2169208"/>
            <a:ext cx="3900488" cy="1015663"/>
          </a:xfrm>
          <a:prstGeom prst="rect">
            <a:avLst/>
          </a:prstGeom>
          <a:noFill/>
        </p:spPr>
        <p:txBody>
          <a:bodyPr wrap="square" rtlCol="0">
            <a:spAutoFit/>
          </a:bodyPr>
          <a:lstStyle/>
          <a:p>
            <a:pPr marL="342900" indent="-342900">
              <a:buFont typeface="+mj-lt"/>
              <a:buAutoNum type="alphaLcParenR"/>
            </a:pPr>
            <a:r>
              <a:rPr lang="en-US" sz="2000">
                <a:solidFill>
                  <a:schemeClr val="bg1"/>
                </a:solidFill>
              </a:rPr>
              <a:t>255,000 </a:t>
            </a:r>
            <a:r>
              <a:rPr lang="en-US" sz="2000" err="1">
                <a:solidFill>
                  <a:schemeClr val="bg1"/>
                </a:solidFill>
              </a:rPr>
              <a:t>tonnes</a:t>
            </a:r>
            <a:endParaRPr lang="en-US" sz="2000">
              <a:solidFill>
                <a:schemeClr val="bg1"/>
              </a:solidFill>
            </a:endParaRPr>
          </a:p>
          <a:p>
            <a:pPr marL="342900" indent="-342900">
              <a:buFont typeface="+mj-lt"/>
              <a:buAutoNum type="alphaLcParenR"/>
            </a:pPr>
            <a:r>
              <a:rPr lang="en-US" sz="2000">
                <a:solidFill>
                  <a:schemeClr val="bg1"/>
                </a:solidFill>
              </a:rPr>
              <a:t>200,000 </a:t>
            </a:r>
            <a:r>
              <a:rPr lang="en-US" sz="2000" err="1">
                <a:solidFill>
                  <a:schemeClr val="bg1"/>
                </a:solidFill>
              </a:rPr>
              <a:t>tonnes</a:t>
            </a:r>
            <a:endParaRPr lang="en-US" sz="2000">
              <a:solidFill>
                <a:schemeClr val="bg1"/>
              </a:solidFill>
            </a:endParaRPr>
          </a:p>
          <a:p>
            <a:pPr marL="342900" indent="-342900">
              <a:buFont typeface="+mj-lt"/>
              <a:buAutoNum type="alphaLcParenR"/>
            </a:pPr>
            <a:r>
              <a:rPr lang="en-US" sz="2000">
                <a:solidFill>
                  <a:schemeClr val="bg1"/>
                </a:solidFill>
              </a:rPr>
              <a:t> 100,000 </a:t>
            </a:r>
            <a:r>
              <a:rPr lang="en-US" sz="2000" err="1">
                <a:solidFill>
                  <a:schemeClr val="bg1"/>
                </a:solidFill>
              </a:rPr>
              <a:t>tonnes</a:t>
            </a:r>
            <a:endParaRPr lang="en-US" sz="2000"/>
          </a:p>
        </p:txBody>
      </p:sp>
    </p:spTree>
    <p:extLst>
      <p:ext uri="{BB962C8B-B14F-4D97-AF65-F5344CB8AC3E}">
        <p14:creationId xmlns:p14="http://schemas.microsoft.com/office/powerpoint/2010/main" val="278321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7" dur="500"/>
                                        <p:tgtEl>
                                          <p:spTgt spid="7">
                                            <p:txEl>
                                              <p:pRg st="1" end="1"/>
                                            </p:txEl>
                                          </p:spTgt>
                                        </p:tgtEl>
                                        <p:attrNameLst>
                                          <p:attrName>ppt_y</p:attrName>
                                        </p:attrNameLst>
                                      </p:cBhvr>
                                      <p:tavLst>
                                        <p:tav tm="0">
                                          <p:val>
                                            <p:strVal val="ppt_y"/>
                                          </p:val>
                                        </p:tav>
                                        <p:tav tm="100000">
                                          <p:val>
                                            <p:strVal val="1+ppt_h/2"/>
                                          </p:val>
                                        </p:tav>
                                      </p:tavLst>
                                    </p:anim>
                                    <p:set>
                                      <p:cBhvr>
                                        <p:cTn id="8" dur="1" fill="hold">
                                          <p:stCondLst>
                                            <p:cond delay="499"/>
                                          </p:stCondLst>
                                        </p:cTn>
                                        <p:tgtEl>
                                          <p:spTgt spid="7">
                                            <p:txEl>
                                              <p:pRg st="1" end="1"/>
                                            </p:txEl>
                                          </p:spTgt>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1" dur="500"/>
                                        <p:tgtEl>
                                          <p:spTgt spid="7">
                                            <p:txEl>
                                              <p:pRg st="2" end="2"/>
                                            </p:txEl>
                                          </p:spTgt>
                                        </p:tgtEl>
                                        <p:attrNameLst>
                                          <p:attrName>ppt_y</p:attrName>
                                        </p:attrNameLst>
                                      </p:cBhvr>
                                      <p:tavLst>
                                        <p:tav tm="0">
                                          <p:val>
                                            <p:strVal val="ppt_y"/>
                                          </p:val>
                                        </p:tav>
                                        <p:tav tm="100000">
                                          <p:val>
                                            <p:strVal val="1+ppt_h/2"/>
                                          </p:val>
                                        </p:tav>
                                      </p:tavLst>
                                    </p:anim>
                                    <p:set>
                                      <p:cBhvr>
                                        <p:cTn id="12" dur="1" fill="hold">
                                          <p:stCondLst>
                                            <p:cond delay="499"/>
                                          </p:stCondLst>
                                        </p:cTn>
                                        <p:tgtEl>
                                          <p:spTgt spid="7">
                                            <p:txEl>
                                              <p:pRg st="2" end="2"/>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7" dur="500"/>
                                        <p:tgtEl>
                                          <p:spTgt spid="6">
                                            <p:txEl>
                                              <p:pRg st="1" end="1"/>
                                            </p:txEl>
                                          </p:spTgt>
                                        </p:tgtEl>
                                        <p:attrNameLst>
                                          <p:attrName>ppt_y</p:attrName>
                                        </p:attrNameLst>
                                      </p:cBhvr>
                                      <p:tavLst>
                                        <p:tav tm="0">
                                          <p:val>
                                            <p:strVal val="ppt_y"/>
                                          </p:val>
                                        </p:tav>
                                        <p:tav tm="100000">
                                          <p:val>
                                            <p:strVal val="1+ppt_h/2"/>
                                          </p:val>
                                        </p:tav>
                                      </p:tavLst>
                                    </p:anim>
                                    <p:set>
                                      <p:cBhvr>
                                        <p:cTn id="18" dur="1" fill="hold">
                                          <p:stCondLst>
                                            <p:cond delay="499"/>
                                          </p:stCondLst>
                                        </p:cTn>
                                        <p:tgtEl>
                                          <p:spTgt spid="6">
                                            <p:txEl>
                                              <p:pRg st="1" end="1"/>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nodeType="clickEffect">
                                  <p:stCondLst>
                                    <p:cond delay="0"/>
                                  </p:stCondLst>
                                  <p:childTnLst>
                                    <p:anim calcmode="lin" valueType="num">
                                      <p:cBhvr additive="base">
                                        <p:cTn id="22" dur="500"/>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3" dur="500"/>
                                        <p:tgtEl>
                                          <p:spTgt spid="6">
                                            <p:txEl>
                                              <p:pRg st="3" end="3"/>
                                            </p:txEl>
                                          </p:spTgt>
                                        </p:tgtEl>
                                        <p:attrNameLst>
                                          <p:attrName>ppt_y</p:attrName>
                                        </p:attrNameLst>
                                      </p:cBhvr>
                                      <p:tavLst>
                                        <p:tav tm="0">
                                          <p:val>
                                            <p:strVal val="ppt_y"/>
                                          </p:val>
                                        </p:tav>
                                        <p:tav tm="100000">
                                          <p:val>
                                            <p:strVal val="1+ppt_h/2"/>
                                          </p:val>
                                        </p:tav>
                                      </p:tavLst>
                                    </p:anim>
                                    <p:set>
                                      <p:cBhvr>
                                        <p:cTn id="24" dur="1" fill="hold">
                                          <p:stCondLst>
                                            <p:cond delay="499"/>
                                          </p:stCondLst>
                                        </p:cTn>
                                        <p:tgtEl>
                                          <p:spTgt spid="6">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9" name="Picture 19" descr="detail image">
            <a:extLst>
              <a:ext uri="{FF2B5EF4-FFF2-40B4-BE49-F238E27FC236}">
                <a16:creationId xmlns:a16="http://schemas.microsoft.com/office/drawing/2014/main" id="{6A6433C6-B770-664F-8C1E-A83E47624F9B}"/>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7732713" y="0"/>
            <a:ext cx="4227512" cy="6858000"/>
          </a:xfrm>
          <a:prstGeom prst="rect">
            <a:avLst/>
          </a:prstGeom>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B939FA04-208B-1040-B317-18268C2F35B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a:extLst>
              <a:ext uri="{FF2B5EF4-FFF2-40B4-BE49-F238E27FC236}">
                <a16:creationId xmlns:a16="http://schemas.microsoft.com/office/drawing/2014/main" id="{8F6E2343-9DE2-A044-AF8E-68D0E47E049E}"/>
              </a:ext>
            </a:extLst>
          </p:cNvPr>
          <p:cNvSpPr>
            <a:spLocks noChangeArrowheads="1"/>
          </p:cNvSpPr>
          <p:nvPr/>
        </p:nvSpPr>
        <p:spPr bwMode="auto">
          <a:xfrm>
            <a:off x="1767840" y="300228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TextBox 2">
            <a:extLst>
              <a:ext uri="{FF2B5EF4-FFF2-40B4-BE49-F238E27FC236}">
                <a16:creationId xmlns:a16="http://schemas.microsoft.com/office/drawing/2014/main" id="{E5F38223-95C8-41A5-AAE4-DA4C61C0FE46}"/>
              </a:ext>
            </a:extLst>
          </p:cNvPr>
          <p:cNvSpPr txBox="1"/>
          <p:nvPr/>
        </p:nvSpPr>
        <p:spPr>
          <a:xfrm>
            <a:off x="399143" y="3839029"/>
            <a:ext cx="74530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cs typeface="Calibri"/>
            </a:endParaRPr>
          </a:p>
        </p:txBody>
      </p:sp>
      <p:sp>
        <p:nvSpPr>
          <p:cNvPr id="9" name="TextBox 1">
            <a:extLst>
              <a:ext uri="{FF2B5EF4-FFF2-40B4-BE49-F238E27FC236}">
                <a16:creationId xmlns:a16="http://schemas.microsoft.com/office/drawing/2014/main" id="{35004B80-D6A2-42CB-88D3-7D71EAA07BCD}"/>
              </a:ext>
            </a:extLst>
          </p:cNvPr>
          <p:cNvSpPr txBox="1"/>
          <p:nvPr/>
        </p:nvSpPr>
        <p:spPr>
          <a:xfrm>
            <a:off x="283028" y="174172"/>
            <a:ext cx="6821714" cy="267765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a:t>This door was made from Himalayan Cedar. But where did the wood come from? </a:t>
            </a:r>
            <a:endParaRPr lang="en-US" sz="2800">
              <a:cs typeface="Calibri"/>
            </a:endParaRPr>
          </a:p>
          <a:p>
            <a:endParaRPr lang="en-US" sz="2800"/>
          </a:p>
          <a:p>
            <a:pPr marL="342900" indent="-342900">
              <a:buAutoNum type="alphaLcPeriod"/>
            </a:pPr>
            <a:r>
              <a:rPr lang="en-US" sz="2800"/>
              <a:t>Railway sleepers</a:t>
            </a:r>
            <a:endParaRPr lang="en-US" sz="2800">
              <a:cs typeface="Calibri" panose="020F0502020204030204"/>
            </a:endParaRPr>
          </a:p>
          <a:p>
            <a:pPr marL="342900" indent="-342900">
              <a:buAutoNum type="alphaLcPeriod"/>
            </a:pPr>
            <a:r>
              <a:rPr lang="en-US" sz="2800"/>
              <a:t>Wooden packing cases</a:t>
            </a:r>
            <a:endParaRPr lang="en-US" sz="2800">
              <a:cs typeface="Calibri" panose="020F0502020204030204"/>
            </a:endParaRPr>
          </a:p>
          <a:p>
            <a:endParaRPr lang="en-US" sz="2800">
              <a:cs typeface="Calibri" panose="020F0502020204030204"/>
            </a:endParaRPr>
          </a:p>
        </p:txBody>
      </p:sp>
      <p:sp>
        <p:nvSpPr>
          <p:cNvPr id="6" name="TextBox 5">
            <a:extLst>
              <a:ext uri="{FF2B5EF4-FFF2-40B4-BE49-F238E27FC236}">
                <a16:creationId xmlns:a16="http://schemas.microsoft.com/office/drawing/2014/main" id="{DC10461E-68C6-4DE1-AED5-8C0C6418CADB}"/>
              </a:ext>
            </a:extLst>
          </p:cNvPr>
          <p:cNvSpPr txBox="1"/>
          <p:nvPr/>
        </p:nvSpPr>
        <p:spPr>
          <a:xfrm>
            <a:off x="280761" y="2282469"/>
            <a:ext cx="274320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ea typeface="+mn-lt"/>
                <a:cs typeface="+mn-lt"/>
              </a:rPr>
              <a:t>c. Scrap wood</a:t>
            </a:r>
            <a:endParaRPr lang="en-GB" sz="2800">
              <a:ea typeface="+mn-lt"/>
              <a:cs typeface="+mn-lt"/>
            </a:endParaRPr>
          </a:p>
          <a:p>
            <a:r>
              <a:rPr lang="en-US" sz="2800">
                <a:ea typeface="+mn-lt"/>
                <a:cs typeface="+mn-lt"/>
              </a:rPr>
              <a:t>d. Bed frames</a:t>
            </a:r>
            <a:endParaRPr lang="en-GB" sz="2800">
              <a:cs typeface="Calibri"/>
            </a:endParaRPr>
          </a:p>
        </p:txBody>
      </p:sp>
      <p:sp>
        <p:nvSpPr>
          <p:cNvPr id="7" name="TextBox 6">
            <a:extLst>
              <a:ext uri="{FF2B5EF4-FFF2-40B4-BE49-F238E27FC236}">
                <a16:creationId xmlns:a16="http://schemas.microsoft.com/office/drawing/2014/main" id="{02915113-ADF3-4739-93FE-AE7D440240DC}"/>
              </a:ext>
            </a:extLst>
          </p:cNvPr>
          <p:cNvSpPr txBox="1"/>
          <p:nvPr/>
        </p:nvSpPr>
        <p:spPr>
          <a:xfrm>
            <a:off x="284172" y="3766655"/>
            <a:ext cx="6901543"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ea typeface="+mn-lt"/>
                <a:cs typeface="+mn-lt"/>
              </a:rPr>
              <a:t>The frame is made from </a:t>
            </a:r>
            <a:r>
              <a:rPr lang="en-GB" sz="2000" b="1" dirty="0">
                <a:ea typeface="+mn-lt"/>
                <a:cs typeface="+mn-lt"/>
              </a:rPr>
              <a:t>recycled railway sleepers. The two doors are panels from packing crates. </a:t>
            </a:r>
          </a:p>
          <a:p>
            <a:endParaRPr lang="en-GB" sz="2000" b="1" dirty="0">
              <a:cs typeface="Calibri"/>
            </a:endParaRPr>
          </a:p>
          <a:p>
            <a:r>
              <a:rPr lang="en-GB" sz="2000" dirty="0">
                <a:ea typeface="+mn-lt"/>
                <a:cs typeface="+mn-lt"/>
              </a:rPr>
              <a:t>The door was purchased at the 1888 Glasgow International Exhibition. Two carvers from </a:t>
            </a:r>
            <a:r>
              <a:rPr lang="en-GB" sz="2000" dirty="0" err="1">
                <a:ea typeface="+mn-lt"/>
                <a:cs typeface="+mn-lt"/>
              </a:rPr>
              <a:t>Bhera</a:t>
            </a:r>
            <a:r>
              <a:rPr lang="en-GB" sz="2000" dirty="0">
                <a:ea typeface="+mn-lt"/>
                <a:cs typeface="+mn-lt"/>
              </a:rPr>
              <a:t> (now in Punjab in Pakistan) were sent to the Glasgow for the Exhibition but it is not known whether they carved this in Glasgow or if it was brought from Punjab.</a:t>
            </a:r>
            <a:endParaRPr lang="en-GB" dirty="0"/>
          </a:p>
        </p:txBody>
      </p:sp>
    </p:spTree>
    <p:extLst>
      <p:ext uri="{BB962C8B-B14F-4D97-AF65-F5344CB8AC3E}">
        <p14:creationId xmlns:p14="http://schemas.microsoft.com/office/powerpoint/2010/main" val="292660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picture containing indoor, furniture, tub, bath&#10;&#10;Description automatically generated">
            <a:extLst>
              <a:ext uri="{FF2B5EF4-FFF2-40B4-BE49-F238E27FC236}">
                <a16:creationId xmlns:a16="http://schemas.microsoft.com/office/drawing/2014/main" id="{7FA48821-2720-410B-B637-DF93FAA27901}"/>
              </a:ext>
            </a:extLst>
          </p:cNvPr>
          <p:cNvPicPr>
            <a:picLocks noChangeAspect="1"/>
          </p:cNvPicPr>
          <p:nvPr/>
        </p:nvPicPr>
        <p:blipFill>
          <a:blip r:embed="rId2"/>
          <a:stretch>
            <a:fillRect/>
          </a:stretch>
        </p:blipFill>
        <p:spPr>
          <a:xfrm>
            <a:off x="643467" y="1016254"/>
            <a:ext cx="10905066" cy="4825490"/>
          </a:xfrm>
          <a:prstGeom prst="rect">
            <a:avLst/>
          </a:prstGeom>
        </p:spPr>
      </p:pic>
      <p:sp>
        <p:nvSpPr>
          <p:cNvPr id="3" name="TextBox 2">
            <a:extLst>
              <a:ext uri="{FF2B5EF4-FFF2-40B4-BE49-F238E27FC236}">
                <a16:creationId xmlns:a16="http://schemas.microsoft.com/office/drawing/2014/main" id="{68D18ACB-4F15-4B61-A9D3-7EEB28AF2AE7}"/>
              </a:ext>
            </a:extLst>
          </p:cNvPr>
          <p:cNvSpPr txBox="1"/>
          <p:nvPr/>
        </p:nvSpPr>
        <p:spPr>
          <a:xfrm>
            <a:off x="8251371" y="1342571"/>
            <a:ext cx="2975428"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a:t>Have you ever upcycled a piece of furniture or made anything yourself?</a:t>
            </a:r>
            <a:endParaRPr lang="en-GB" sz="3600">
              <a:cs typeface="Calibri"/>
            </a:endParaRPr>
          </a:p>
        </p:txBody>
      </p:sp>
    </p:spTree>
    <p:extLst>
      <p:ext uri="{BB962C8B-B14F-4D97-AF65-F5344CB8AC3E}">
        <p14:creationId xmlns:p14="http://schemas.microsoft.com/office/powerpoint/2010/main" val="39591147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7" name="Picture 8" descr="detail image">
            <a:extLst>
              <a:ext uri="{FF2B5EF4-FFF2-40B4-BE49-F238E27FC236}">
                <a16:creationId xmlns:a16="http://schemas.microsoft.com/office/drawing/2014/main" id="{D916AD43-3630-8E4B-9B06-B2BCC419B5F0}"/>
              </a:ext>
            </a:extLst>
          </p:cNvPr>
          <p:cNvPicPr>
            <a:picLocks noChangeAspect="1" noChangeArrowheads="1"/>
          </p:cNvPicPr>
          <p:nvPr/>
        </p:nvPicPr>
        <p:blipFill rotWithShape="1">
          <a:blip r:embed="rId2" r:link="rId3">
            <a:extLst>
              <a:ext uri="{28A0092B-C50C-407E-A947-70E740481C1C}">
                <a14:useLocalDpi xmlns:a14="http://schemas.microsoft.com/office/drawing/2010/main" val="0"/>
              </a:ext>
            </a:extLst>
          </a:blip>
          <a:srcRect l="513" r="147"/>
          <a:stretch>
            <a:fillRect/>
          </a:stretch>
        </p:blipFill>
        <p:spPr bwMode="auto">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a:noFill/>
          <a:extLst>
            <a:ext uri="{909E8E84-426E-40DD-AFC4-6F175D3DCCD1}">
              <a14:hiddenFill xmlns:a14="http://schemas.microsoft.com/office/drawing/2010/main">
                <a:solidFill>
                  <a:srgbClr val="FFFFFF"/>
                </a:solidFill>
              </a14:hiddenFill>
            </a:ext>
          </a:extLst>
        </p:spPr>
      </p:pic>
      <p:sp>
        <p:nvSpPr>
          <p:cNvPr id="4101" name="Content Placeholder 4100">
            <a:extLst>
              <a:ext uri="{FF2B5EF4-FFF2-40B4-BE49-F238E27FC236}">
                <a16:creationId xmlns:a16="http://schemas.microsoft.com/office/drawing/2014/main" id="{4F1AE0E2-94B3-453F-AD01-92D0D999E06B}"/>
              </a:ext>
            </a:extLst>
          </p:cNvPr>
          <p:cNvSpPr>
            <a:spLocks noGrp="1"/>
          </p:cNvSpPr>
          <p:nvPr>
            <p:ph idx="1"/>
          </p:nvPr>
        </p:nvSpPr>
        <p:spPr>
          <a:xfrm>
            <a:off x="6417734" y="2614612"/>
            <a:ext cx="5117492" cy="2896507"/>
          </a:xfrm>
        </p:spPr>
        <p:txBody>
          <a:bodyPr vert="horz" lIns="91440" tIns="45720" rIns="91440" bIns="45720" rtlCol="0" anchor="t">
            <a:normAutofit/>
          </a:bodyPr>
          <a:lstStyle/>
          <a:p>
            <a:pPr marL="0" indent="0">
              <a:buNone/>
            </a:pPr>
            <a:r>
              <a:rPr lang="en-US" sz="2400">
                <a:cs typeface="Calibri" panose="020F0502020204030204"/>
              </a:rPr>
              <a:t>Which of the following are TRUE </a:t>
            </a:r>
          </a:p>
          <a:p>
            <a:pPr marL="0" indent="0">
              <a:buNone/>
            </a:pPr>
            <a:r>
              <a:rPr lang="en-US" sz="2400">
                <a:cs typeface="Calibri" panose="020F0502020204030204"/>
              </a:rPr>
              <a:t>A) Thistles allegedly were a cure for plague</a:t>
            </a:r>
          </a:p>
          <a:p>
            <a:pPr marL="0" indent="0">
              <a:buNone/>
            </a:pPr>
            <a:r>
              <a:rPr lang="en-US" sz="2400">
                <a:cs typeface="Calibri" panose="020F0502020204030204"/>
              </a:rPr>
              <a:t>B) This type of cotton thistle was sometimes used to fill pillows etc.</a:t>
            </a:r>
          </a:p>
          <a:p>
            <a:pPr marL="0" indent="0">
              <a:buNone/>
            </a:pPr>
            <a:r>
              <a:rPr lang="en-US" sz="2400">
                <a:cs typeface="Calibri" panose="020F0502020204030204"/>
              </a:rPr>
              <a:t>B) The glass has been re-used (as glass was expensive)</a:t>
            </a:r>
          </a:p>
          <a:p>
            <a:pPr marL="0" indent="0">
              <a:buNone/>
            </a:pPr>
            <a:endParaRPr lang="en-US" sz="2400">
              <a:cs typeface="Calibri" panose="020F0502020204030204"/>
            </a:endParaRPr>
          </a:p>
        </p:txBody>
      </p:sp>
      <p:sp>
        <p:nvSpPr>
          <p:cNvPr id="4" name="Rectangle 2">
            <a:extLst>
              <a:ext uri="{FF2B5EF4-FFF2-40B4-BE49-F238E27FC236}">
                <a16:creationId xmlns:a16="http://schemas.microsoft.com/office/drawing/2014/main" id="{BCEFA557-B5D7-BC48-B85E-61C225A54097}"/>
              </a:ext>
            </a:extLst>
          </p:cNvPr>
          <p:cNvSpPr>
            <a:spLocks noChangeArrowheads="1"/>
          </p:cNvSpPr>
          <p:nvPr/>
        </p:nvSpPr>
        <p:spPr bwMode="auto">
          <a:xfrm flipV="1">
            <a:off x="-2019997" y="-241798"/>
            <a:ext cx="15606491" cy="50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 name="TextBox 1">
            <a:extLst>
              <a:ext uri="{FF2B5EF4-FFF2-40B4-BE49-F238E27FC236}">
                <a16:creationId xmlns:a16="http://schemas.microsoft.com/office/drawing/2014/main" id="{6FF911AA-1766-40C7-8E07-FFE597A062DB}"/>
              </a:ext>
            </a:extLst>
          </p:cNvPr>
          <p:cNvSpPr txBox="1"/>
          <p:nvPr/>
        </p:nvSpPr>
        <p:spPr>
          <a:xfrm>
            <a:off x="6466114" y="5580743"/>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ea typeface="+mn-lt"/>
                <a:cs typeface="+mn-lt"/>
              </a:rPr>
              <a:t>All of the above</a:t>
            </a:r>
            <a:endParaRPr lang="en-US" sz="2400"/>
          </a:p>
        </p:txBody>
      </p:sp>
      <p:sp>
        <p:nvSpPr>
          <p:cNvPr id="3" name="TextBox 2">
            <a:extLst>
              <a:ext uri="{FF2B5EF4-FFF2-40B4-BE49-F238E27FC236}">
                <a16:creationId xmlns:a16="http://schemas.microsoft.com/office/drawing/2014/main" id="{932546C1-794D-4692-B726-2B128533C25B}"/>
              </a:ext>
            </a:extLst>
          </p:cNvPr>
          <p:cNvSpPr txBox="1"/>
          <p:nvPr/>
        </p:nvSpPr>
        <p:spPr>
          <a:xfrm>
            <a:off x="6379029" y="544286"/>
            <a:ext cx="537028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ea typeface="+mn-lt"/>
                <a:cs typeface="+mn-lt"/>
              </a:rPr>
              <a:t>This is a small piece of painted glass in the Burrell Collection, 15x14 cm</a:t>
            </a:r>
            <a:endParaRPr lang="en-US" sz="2800" dirty="0"/>
          </a:p>
        </p:txBody>
      </p:sp>
    </p:spTree>
    <p:extLst>
      <p:ext uri="{BB962C8B-B14F-4D97-AF65-F5344CB8AC3E}">
        <p14:creationId xmlns:p14="http://schemas.microsoft.com/office/powerpoint/2010/main" val="2283847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6">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Multiple interweaving highways with cars driving in different directions">
            <a:extLst>
              <a:ext uri="{FF2B5EF4-FFF2-40B4-BE49-F238E27FC236}">
                <a16:creationId xmlns:a16="http://schemas.microsoft.com/office/drawing/2014/main" id="{8680BE3C-77E5-4C2E-B053-8D84AE0FC1A6}"/>
              </a:ext>
            </a:extLst>
          </p:cNvPr>
          <p:cNvPicPr>
            <a:picLocks noChangeAspect="1"/>
          </p:cNvPicPr>
          <p:nvPr/>
        </p:nvPicPr>
        <p:blipFill rotWithShape="1">
          <a:blip r:embed="rId2"/>
          <a:srcRect t="4028" b="6330"/>
          <a:stretch/>
        </p:blipFill>
        <p:spPr>
          <a:xfrm>
            <a:off x="-3047" y="10"/>
            <a:ext cx="12191999" cy="6857990"/>
          </a:xfrm>
          <a:prstGeom prst="rect">
            <a:avLst/>
          </a:prstGeom>
        </p:spPr>
      </p:pic>
      <p:sp>
        <p:nvSpPr>
          <p:cNvPr id="15" name="Rectangle 1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65608E-9F64-654E-B876-C952DDA2666A}"/>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Transport</a:t>
            </a:r>
          </a:p>
          <a:p>
            <a:pPr algn="ctr"/>
            <a:r>
              <a:rPr lang="en-US" sz="5200">
                <a:solidFill>
                  <a:srgbClr val="FFFFFF"/>
                </a:solidFill>
              </a:rPr>
              <a:t>and Technology</a:t>
            </a:r>
          </a:p>
        </p:txBody>
      </p:sp>
    </p:spTree>
    <p:extLst>
      <p:ext uri="{BB962C8B-B14F-4D97-AF65-F5344CB8AC3E}">
        <p14:creationId xmlns:p14="http://schemas.microsoft.com/office/powerpoint/2010/main" val="956737687"/>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7" name="Straight Connector 76">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C112C7-AE51-6848-BE8D-EA0DDFFD4759}"/>
              </a:ext>
            </a:extLst>
          </p:cNvPr>
          <p:cNvSpPr>
            <a:spLocks noGrp="1"/>
          </p:cNvSpPr>
          <p:nvPr>
            <p:ph type="title"/>
          </p:nvPr>
        </p:nvSpPr>
        <p:spPr>
          <a:xfrm>
            <a:off x="526073" y="4712577"/>
            <a:ext cx="11139854" cy="1795308"/>
          </a:xfrm>
        </p:spPr>
        <p:txBody>
          <a:bodyPr vert="horz" lIns="91440" tIns="45720" rIns="91440" bIns="45720" rtlCol="0" anchor="b">
            <a:noAutofit/>
          </a:bodyPr>
          <a:lstStyle/>
          <a:p>
            <a:pPr algn="ctr"/>
            <a:r>
              <a:rPr lang="en-US" sz="2400" dirty="0">
                <a:solidFill>
                  <a:srgbClr val="FFFFFF"/>
                </a:solidFill>
              </a:rPr>
              <a:t>How did you travel to school or on holiday when you were a child? </a:t>
            </a:r>
            <a:br>
              <a:rPr lang="en-US" sz="2400" dirty="0"/>
            </a:br>
            <a:br>
              <a:rPr lang="en-US" sz="2400" dirty="0"/>
            </a:br>
            <a:r>
              <a:rPr lang="en-US" sz="2400" dirty="0">
                <a:solidFill>
                  <a:srgbClr val="FFFFFF"/>
                </a:solidFill>
              </a:rPr>
              <a:t>A little girl plays in a wrecked car in </a:t>
            </a:r>
            <a:r>
              <a:rPr lang="en-US" sz="2400" dirty="0" err="1">
                <a:solidFill>
                  <a:srgbClr val="FFFFFF"/>
                </a:solidFill>
              </a:rPr>
              <a:t>Pollokshields</a:t>
            </a:r>
            <a:r>
              <a:rPr lang="en-US" sz="2400" dirty="0">
                <a:solidFill>
                  <a:srgbClr val="FFFFFF"/>
                </a:solidFill>
              </a:rPr>
              <a:t>. -Eric Watt, circa 1960s. And Queen Street station, Glasgow Fair 1955 Thomas Robertson</a:t>
            </a:r>
            <a:endParaRPr lang="en-US" sz="2400" dirty="0">
              <a:solidFill>
                <a:srgbClr val="FFFFFF"/>
              </a:solidFill>
              <a:cs typeface="Calibri Light"/>
            </a:endParaRPr>
          </a:p>
        </p:txBody>
      </p:sp>
      <p:pic>
        <p:nvPicPr>
          <p:cNvPr id="5122" name="Picture 2" descr="detail image">
            <a:extLst>
              <a:ext uri="{FF2B5EF4-FFF2-40B4-BE49-F238E27FC236}">
                <a16:creationId xmlns:a16="http://schemas.microsoft.com/office/drawing/2014/main" id="{021F5904-9D7A-F749-85F5-7FBF99426FE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8923" r="12930" b="-1"/>
          <a:stretch/>
        </p:blipFill>
        <p:spPr bwMode="auto">
          <a:xfrm>
            <a:off x="999472" y="307731"/>
            <a:ext cx="4097053" cy="399763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Queen Street Station - Fair...">
            <a:extLst>
              <a:ext uri="{FF2B5EF4-FFF2-40B4-BE49-F238E27FC236}">
                <a16:creationId xmlns:a16="http://schemas.microsoft.com/office/drawing/2014/main" id="{8CD8E9A9-7F12-344E-94DE-5055700CD46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16043" y="335599"/>
            <a:ext cx="5455917" cy="3941900"/>
          </a:xfrm>
          <a:prstGeom prst="rect">
            <a:avLst/>
          </a:prstGeom>
          <a:noFill/>
          <a:extLst>
            <a:ext uri="{909E8E84-426E-40DD-AFC4-6F175D3DCCD1}">
              <a14:hiddenFill xmlns:a14="http://schemas.microsoft.com/office/drawing/2010/main">
                <a:solidFill>
                  <a:srgbClr val="FFFFFF"/>
                </a:solidFill>
              </a14:hiddenFill>
            </a:ext>
          </a:extLst>
        </p:spPr>
      </p:pic>
      <p:cxnSp>
        <p:nvCxnSpPr>
          <p:cNvPr id="81" name="Straight Connector 8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98634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A3CC463-F933-4AC4-86E1-5AC14B0C3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025D2DB-A12A-44DB-B00E-F4D622329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4180332" cy="2788074"/>
          </a:xfrm>
          <a:prstGeom prst="rect">
            <a:avLst/>
          </a:prstGeom>
          <a:solidFill>
            <a:srgbClr val="FFFFFF"/>
          </a:solidFill>
          <a:ln w="19050">
            <a:solidFill>
              <a:srgbClr val="833A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A picture containing bicycle, transport, horse-drawn vehicle&#10;&#10;Description automatically generated">
            <a:extLst>
              <a:ext uri="{FF2B5EF4-FFF2-40B4-BE49-F238E27FC236}">
                <a16:creationId xmlns:a16="http://schemas.microsoft.com/office/drawing/2014/main" id="{46F76DA2-7554-43D8-AF45-BB9615AC0CA3}"/>
              </a:ext>
            </a:extLst>
          </p:cNvPr>
          <p:cNvPicPr>
            <a:picLocks noChangeAspect="1"/>
          </p:cNvPicPr>
          <p:nvPr/>
        </p:nvPicPr>
        <p:blipFill>
          <a:blip r:embed="rId2"/>
          <a:stretch>
            <a:fillRect/>
          </a:stretch>
        </p:blipFill>
        <p:spPr>
          <a:xfrm>
            <a:off x="667396" y="643467"/>
            <a:ext cx="3765251" cy="2475653"/>
          </a:xfrm>
          <a:prstGeom prst="rect">
            <a:avLst/>
          </a:prstGeom>
        </p:spPr>
      </p:pic>
      <p:sp>
        <p:nvSpPr>
          <p:cNvPr id="14" name="Rectangle 13">
            <a:extLst>
              <a:ext uri="{FF2B5EF4-FFF2-40B4-BE49-F238E27FC236}">
                <a16:creationId xmlns:a16="http://schemas.microsoft.com/office/drawing/2014/main" id="{CE7E7877-F64E-4EEA-B778-138031EFF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4180332" cy="2788074"/>
          </a:xfrm>
          <a:prstGeom prst="rect">
            <a:avLst/>
          </a:prstGeom>
          <a:solidFill>
            <a:srgbClr val="FFFFFF"/>
          </a:solidFill>
          <a:ln w="19050">
            <a:solidFill>
              <a:srgbClr val="833A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96903B42-63FA-4573-8759-E631C176B622}"/>
              </a:ext>
            </a:extLst>
          </p:cNvPr>
          <p:cNvPicPr>
            <a:picLocks noChangeAspect="1"/>
          </p:cNvPicPr>
          <p:nvPr/>
        </p:nvPicPr>
        <p:blipFill>
          <a:blip r:embed="rId3"/>
          <a:stretch>
            <a:fillRect/>
          </a:stretch>
        </p:blipFill>
        <p:spPr>
          <a:xfrm>
            <a:off x="455636" y="4007666"/>
            <a:ext cx="5567630" cy="907658"/>
          </a:xfrm>
          <a:prstGeom prst="rect">
            <a:avLst/>
          </a:prstGeom>
        </p:spPr>
      </p:pic>
      <p:sp>
        <p:nvSpPr>
          <p:cNvPr id="16" name="Rectangle 15">
            <a:extLst>
              <a:ext uri="{FF2B5EF4-FFF2-40B4-BE49-F238E27FC236}">
                <a16:creationId xmlns:a16="http://schemas.microsoft.com/office/drawing/2014/main" id="{7DD6C4F3-70FD-4F13-919C-702EE4886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0596" y="487090"/>
            <a:ext cx="6741849" cy="5897880"/>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BF1696DA-6681-4981-A6A7-662AE28FD15A}"/>
              </a:ext>
            </a:extLst>
          </p:cNvPr>
          <p:cNvPicPr>
            <a:picLocks noChangeAspect="1"/>
          </p:cNvPicPr>
          <p:nvPr/>
        </p:nvPicPr>
        <p:blipFill>
          <a:blip r:embed="rId4"/>
          <a:stretch>
            <a:fillRect/>
          </a:stretch>
        </p:blipFill>
        <p:spPr>
          <a:xfrm>
            <a:off x="5144764" y="888022"/>
            <a:ext cx="6410084" cy="5096016"/>
          </a:xfrm>
          <a:prstGeom prst="rect">
            <a:avLst/>
          </a:prstGeom>
        </p:spPr>
      </p:pic>
    </p:spTree>
    <p:extLst>
      <p:ext uri="{BB962C8B-B14F-4D97-AF65-F5344CB8AC3E}">
        <p14:creationId xmlns:p14="http://schemas.microsoft.com/office/powerpoint/2010/main" val="39579293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E0AE953B-9D98-D647-B350-988E039B9F4E}"/>
              </a:ext>
            </a:extLst>
          </p:cNvPr>
          <p:cNvSpPr>
            <a:spLocks noChangeArrowheads="1"/>
          </p:cNvSpPr>
          <p:nvPr/>
        </p:nvSpPr>
        <p:spPr bwMode="auto">
          <a:xfrm>
            <a:off x="4041648" y="1219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73" name="Picture 7" descr="detail image">
            <a:extLst>
              <a:ext uri="{FF2B5EF4-FFF2-40B4-BE49-F238E27FC236}">
                <a16:creationId xmlns:a16="http://schemas.microsoft.com/office/drawing/2014/main" id="{6E1373D9-172D-B94A-B40D-408C4EF9EC85}"/>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86588" y="896112"/>
            <a:ext cx="5727700" cy="4419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32F93E5-5652-1D40-B9B8-23C4801AEF6F}"/>
              </a:ext>
            </a:extLst>
          </p:cNvPr>
          <p:cNvSpPr>
            <a:spLocks noChangeArrowheads="1"/>
          </p:cNvSpPr>
          <p:nvPr/>
        </p:nvSpPr>
        <p:spPr bwMode="auto">
          <a:xfrm>
            <a:off x="7134098" y="89611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75" name="Picture 11" descr="detail image">
            <a:extLst>
              <a:ext uri="{FF2B5EF4-FFF2-40B4-BE49-F238E27FC236}">
                <a16:creationId xmlns:a16="http://schemas.microsoft.com/office/drawing/2014/main" id="{D722FB25-D190-8343-A8F3-C74ED1214B07}"/>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6543547" y="896111"/>
            <a:ext cx="5534247" cy="44195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525A30A-E214-4878-92C0-014B97ED6CAB}"/>
              </a:ext>
            </a:extLst>
          </p:cNvPr>
          <p:cNvSpPr txBox="1"/>
          <p:nvPr/>
        </p:nvSpPr>
        <p:spPr>
          <a:xfrm>
            <a:off x="428171" y="5842000"/>
            <a:ext cx="117856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cs typeface="Calibri"/>
              </a:rPr>
              <a:t>What was your first bike like? Do you ever cycle?</a:t>
            </a:r>
          </a:p>
        </p:txBody>
      </p:sp>
    </p:spTree>
    <p:extLst>
      <p:ext uri="{BB962C8B-B14F-4D97-AF65-F5344CB8AC3E}">
        <p14:creationId xmlns:p14="http://schemas.microsoft.com/office/powerpoint/2010/main" val="3653893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 building, outdoor, way&#10;&#10;Description automatically generated">
            <a:extLst>
              <a:ext uri="{FF2B5EF4-FFF2-40B4-BE49-F238E27FC236}">
                <a16:creationId xmlns:a16="http://schemas.microsoft.com/office/drawing/2014/main" id="{58C3770B-D7F7-FF4F-B4B1-101327246375}"/>
              </a:ext>
            </a:extLst>
          </p:cNvPr>
          <p:cNvPicPr>
            <a:picLocks noChangeAspect="1"/>
          </p:cNvPicPr>
          <p:nvPr/>
        </p:nvPicPr>
        <p:blipFill rotWithShape="1">
          <a:blip r:embed="rId2"/>
          <a:srcRect t="27795" r="9091" b="11978"/>
          <a:stretch/>
        </p:blipFill>
        <p:spPr>
          <a:xfrm>
            <a:off x="3522468" y="10"/>
            <a:ext cx="8669532" cy="6857990"/>
          </a:xfrm>
          <a:prstGeom prst="rect">
            <a:avLst/>
          </a:prstGeom>
        </p:spPr>
      </p:pic>
      <p:sp>
        <p:nvSpPr>
          <p:cNvPr id="11" name="Rectangle 1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889AF2-A3A2-3943-99BA-5E8644D826BC}"/>
              </a:ext>
            </a:extLst>
          </p:cNvPr>
          <p:cNvSpPr>
            <a:spLocks noGrp="1"/>
          </p:cNvSpPr>
          <p:nvPr>
            <p:ph type="title"/>
          </p:nvPr>
        </p:nvSpPr>
        <p:spPr>
          <a:xfrm>
            <a:off x="371094" y="401765"/>
            <a:ext cx="3151374" cy="1884235"/>
          </a:xfrm>
        </p:spPr>
        <p:txBody>
          <a:bodyPr anchor="b">
            <a:normAutofit fontScale="90000"/>
          </a:bodyPr>
          <a:lstStyle/>
          <a:p>
            <a:br>
              <a:rPr lang="en-US" sz="2800"/>
            </a:br>
            <a:br>
              <a:rPr lang="en-US" sz="2800"/>
            </a:br>
            <a:br>
              <a:rPr lang="en-US" sz="2800"/>
            </a:br>
            <a:r>
              <a:rPr lang="en-US" sz="2800"/>
              <a:t>When was the last gas streetlight in Glasgow lit for the final time</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766EF2B-9E10-D843-8148-8EFC3049BB6B}"/>
              </a:ext>
            </a:extLst>
          </p:cNvPr>
          <p:cNvSpPr>
            <a:spLocks noGrp="1"/>
          </p:cNvSpPr>
          <p:nvPr>
            <p:ph idx="1"/>
          </p:nvPr>
        </p:nvSpPr>
        <p:spPr>
          <a:xfrm>
            <a:off x="371094" y="2718054"/>
            <a:ext cx="3438906" cy="3207258"/>
          </a:xfrm>
        </p:spPr>
        <p:txBody>
          <a:bodyPr anchor="t">
            <a:normAutofit/>
          </a:bodyPr>
          <a:lstStyle/>
          <a:p>
            <a:pPr marL="342900" indent="-342900">
              <a:buFont typeface="+mj-lt"/>
              <a:buAutoNum type="alphaLcParenR"/>
            </a:pPr>
            <a:r>
              <a:rPr lang="en-US" sz="1700"/>
              <a:t>1971</a:t>
            </a:r>
          </a:p>
          <a:p>
            <a:pPr marL="342900" indent="-342900">
              <a:buFont typeface="+mj-lt"/>
              <a:buAutoNum type="alphaLcParenR"/>
            </a:pPr>
            <a:r>
              <a:rPr lang="en-US" sz="1700"/>
              <a:t>1914</a:t>
            </a:r>
          </a:p>
          <a:p>
            <a:pPr marL="342900" indent="-342900">
              <a:buFont typeface="+mj-lt"/>
              <a:buAutoNum type="alphaLcParenR"/>
            </a:pPr>
            <a:r>
              <a:rPr lang="en-US" sz="1700"/>
              <a:t>1945</a:t>
            </a:r>
          </a:p>
        </p:txBody>
      </p:sp>
    </p:spTree>
    <p:extLst>
      <p:ext uri="{BB962C8B-B14F-4D97-AF65-F5344CB8AC3E}">
        <p14:creationId xmlns:p14="http://schemas.microsoft.com/office/powerpoint/2010/main" val="171858121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7" dur="500"/>
                                        <p:tgtEl>
                                          <p:spTgt spid="3">
                                            <p:txEl>
                                              <p:pRg st="1" end="1"/>
                                            </p:txEl>
                                          </p:spTgt>
                                        </p:tgtEl>
                                        <p:attrNameLst>
                                          <p:attrName>ppt_y</p:attrName>
                                        </p:attrNameLst>
                                      </p:cBhvr>
                                      <p:tavLst>
                                        <p:tav tm="0">
                                          <p:val>
                                            <p:strVal val="ppt_y"/>
                                          </p:val>
                                        </p:tav>
                                        <p:tav tm="100000">
                                          <p:val>
                                            <p:strVal val="1+ppt_h/2"/>
                                          </p:val>
                                        </p:tav>
                                      </p:tavLst>
                                    </p:anim>
                                    <p:set>
                                      <p:cBhvr>
                                        <p:cTn id="8" dur="1" fill="hold">
                                          <p:stCondLst>
                                            <p:cond delay="499"/>
                                          </p:stCondLst>
                                        </p:cTn>
                                        <p:tgtEl>
                                          <p:spTgt spid="3">
                                            <p:txEl>
                                              <p:pRg st="1" end="1"/>
                                            </p:txEl>
                                          </p:spTgt>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1" dur="500"/>
                                        <p:tgtEl>
                                          <p:spTgt spid="3">
                                            <p:txEl>
                                              <p:pRg st="2" end="2"/>
                                            </p:txEl>
                                          </p:spTgt>
                                        </p:tgtEl>
                                        <p:attrNameLst>
                                          <p:attrName>ppt_y</p:attrName>
                                        </p:attrNameLst>
                                      </p:cBhvr>
                                      <p:tavLst>
                                        <p:tav tm="0">
                                          <p:val>
                                            <p:strVal val="ppt_y"/>
                                          </p:val>
                                        </p:tav>
                                        <p:tav tm="100000">
                                          <p:val>
                                            <p:strVal val="1+ppt_h/2"/>
                                          </p:val>
                                        </p:tav>
                                      </p:tavLst>
                                    </p:anim>
                                    <p:set>
                                      <p:cBhvr>
                                        <p:cTn id="12"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233F6408-E1FB-40EE-933F-488D38CCC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3" name="Freeform 23">
            <a:extLst>
              <a:ext uri="{FF2B5EF4-FFF2-40B4-BE49-F238E27FC236}">
                <a16:creationId xmlns:a16="http://schemas.microsoft.com/office/drawing/2014/main" id="{F055C0C5-567C-4C02-83F3-B427BC7406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508A6573-BF52-4E79-964C-387629AECE73}"/>
              </a:ext>
            </a:extLst>
          </p:cNvPr>
          <p:cNvSpPr txBox="1"/>
          <p:nvPr/>
        </p:nvSpPr>
        <p:spPr>
          <a:xfrm>
            <a:off x="185059" y="591911"/>
            <a:ext cx="4114799" cy="594790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indent="-228600">
              <a:lnSpc>
                <a:spcPct val="90000"/>
              </a:lnSpc>
              <a:spcAft>
                <a:spcPts val="600"/>
              </a:spcAft>
              <a:buFont typeface="Arial" panose="020B0604020202020204" pitchFamily="34" charset="0"/>
              <a:buChar char="•"/>
            </a:pPr>
            <a:r>
              <a:rPr lang="en-US" sz="2400" dirty="0"/>
              <a:t>In November 2021 Glasgow will host the 26</a:t>
            </a:r>
            <a:r>
              <a:rPr lang="en-US" sz="2400" baseline="30000" dirty="0"/>
              <a:t>th</a:t>
            </a:r>
            <a:r>
              <a:rPr lang="en-US" sz="2400" dirty="0"/>
              <a:t> UN Climate Change summit– bringing together world leaders to try to accelerate action toward climate change goals. </a:t>
            </a:r>
            <a:endParaRPr lang="en-US" sz="2400" dirty="0">
              <a:cs typeface="Calibri"/>
            </a:endParaRPr>
          </a:p>
          <a:p>
            <a:pPr indent="-228600">
              <a:lnSpc>
                <a:spcPct val="90000"/>
              </a:lnSpc>
              <a:spcAft>
                <a:spcPts val="600"/>
              </a:spcAft>
              <a:buFont typeface="Arial" panose="020B0604020202020204" pitchFamily="34" charset="0"/>
              <a:buChar char="•"/>
            </a:pPr>
            <a:endParaRPr lang="en-US" sz="2400" dirty="0">
              <a:cs typeface="Calibri"/>
            </a:endParaRPr>
          </a:p>
          <a:p>
            <a:pPr indent="-228600">
              <a:lnSpc>
                <a:spcPct val="90000"/>
              </a:lnSpc>
              <a:spcAft>
                <a:spcPts val="600"/>
              </a:spcAft>
              <a:buFont typeface="Arial" panose="020B0604020202020204" pitchFamily="34" charset="0"/>
              <a:buChar char="•"/>
            </a:pPr>
            <a:r>
              <a:rPr lang="en-US" sz="2400" dirty="0"/>
              <a:t>This quiz and discussion will explore objects from our museum collections that are all linked to climate change in some way. </a:t>
            </a:r>
            <a:endParaRPr lang="en-US" sz="2400" dirty="0">
              <a:cs typeface="Calibri"/>
            </a:endParaRPr>
          </a:p>
          <a:p>
            <a:pPr indent="-228600">
              <a:lnSpc>
                <a:spcPct val="90000"/>
              </a:lnSpc>
              <a:spcAft>
                <a:spcPts val="600"/>
              </a:spcAft>
              <a:buFont typeface="Arial" panose="020B0604020202020204" pitchFamily="34" charset="0"/>
              <a:buChar char="•"/>
            </a:pPr>
            <a:endParaRPr lang="en-US" sz="2400" dirty="0">
              <a:cs typeface="Calibri"/>
            </a:endParaRPr>
          </a:p>
          <a:p>
            <a:pPr indent="-228600">
              <a:lnSpc>
                <a:spcPct val="90000"/>
              </a:lnSpc>
              <a:spcAft>
                <a:spcPts val="600"/>
              </a:spcAft>
              <a:buFont typeface="Arial" panose="020B0604020202020204" pitchFamily="34" charset="0"/>
              <a:buChar char="•"/>
            </a:pPr>
            <a:r>
              <a:rPr lang="en-US" sz="2400" dirty="0"/>
              <a:t>Recycling, upcycling, </a:t>
            </a:r>
          </a:p>
          <a:p>
            <a:pPr>
              <a:lnSpc>
                <a:spcPct val="90000"/>
              </a:lnSpc>
              <a:spcAft>
                <a:spcPts val="600"/>
              </a:spcAft>
            </a:pPr>
            <a:r>
              <a:rPr lang="en-US" sz="2400" dirty="0"/>
              <a:t>sustainable transport and endangered animals aren’t new issues. </a:t>
            </a:r>
            <a:endParaRPr lang="en-US" sz="2400">
              <a:cs typeface="Calibri"/>
            </a:endParaRPr>
          </a:p>
          <a:p>
            <a:pPr indent="-228600">
              <a:lnSpc>
                <a:spcPct val="90000"/>
              </a:lnSpc>
              <a:spcAft>
                <a:spcPts val="600"/>
              </a:spcAft>
              <a:buFont typeface="Arial" panose="020B0604020202020204" pitchFamily="34" charset="0"/>
              <a:buChar char="•"/>
            </a:pPr>
            <a:endParaRPr lang="en-US" sz="1700"/>
          </a:p>
        </p:txBody>
      </p:sp>
      <p:sp>
        <p:nvSpPr>
          <p:cNvPr id="35" name="Rounded Rectangle 17">
            <a:extLst>
              <a:ext uri="{FF2B5EF4-FFF2-40B4-BE49-F238E27FC236}">
                <a16:creationId xmlns:a16="http://schemas.microsoft.com/office/drawing/2014/main" id="{E48B6BD6-5DED-4B86-A4B3-D35037F68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rgbClr val="FFFFFF"/>
          </a:solidFill>
          <a:ln w="15875">
            <a:solidFill>
              <a:srgbClr val="2E6C7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ign over a body of water&#10;&#10;Description automatically generated with medium confidence">
            <a:extLst>
              <a:ext uri="{FF2B5EF4-FFF2-40B4-BE49-F238E27FC236}">
                <a16:creationId xmlns:a16="http://schemas.microsoft.com/office/drawing/2014/main" id="{8DE7E483-FD6B-C14B-B260-AB1994B37C81}"/>
              </a:ext>
            </a:extLst>
          </p:cNvPr>
          <p:cNvPicPr>
            <a:picLocks noGrp="1" noChangeAspect="1"/>
          </p:cNvPicPr>
          <p:nvPr>
            <p:ph idx="1"/>
          </p:nvPr>
        </p:nvPicPr>
        <p:blipFill rotWithShape="1">
          <a:blip r:embed="rId2"/>
          <a:srcRect r="13403"/>
          <a:stretch/>
        </p:blipFill>
        <p:spPr>
          <a:xfrm>
            <a:off x="5603706" y="1258529"/>
            <a:ext cx="5638853" cy="4330205"/>
          </a:xfrm>
          <a:prstGeom prst="rect">
            <a:avLst/>
          </a:prstGeom>
        </p:spPr>
      </p:pic>
    </p:spTree>
    <p:extLst>
      <p:ext uri="{BB962C8B-B14F-4D97-AF65-F5344CB8AC3E}">
        <p14:creationId xmlns:p14="http://schemas.microsoft.com/office/powerpoint/2010/main" val="2582085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DF56A-2101-1946-8B29-9A2F789535D5}"/>
              </a:ext>
            </a:extLst>
          </p:cNvPr>
          <p:cNvSpPr>
            <a:spLocks noGrp="1"/>
          </p:cNvSpPr>
          <p:nvPr>
            <p:ph type="title"/>
          </p:nvPr>
        </p:nvSpPr>
        <p:spPr/>
        <p:txBody>
          <a:bodyPr vert="horz" lIns="91440" tIns="45720" rIns="91440" bIns="45720" rtlCol="0" anchor="ctr">
            <a:noAutofit/>
          </a:bodyPr>
          <a:lstStyle/>
          <a:p>
            <a:r>
              <a:rPr lang="en-US" sz="3600">
                <a:cs typeface="Calibri Light"/>
              </a:rPr>
              <a:t>Did you ever make or have a go cart, bogey or guider? </a:t>
            </a:r>
            <a:br>
              <a:rPr lang="en-US" sz="3600">
                <a:cs typeface="Calibri Light"/>
              </a:rPr>
            </a:br>
            <a:r>
              <a:rPr lang="en-US" sz="3600">
                <a:cs typeface="Calibri Light"/>
              </a:rPr>
              <a:t>Did you ever make toys and games from rubbish or things around you?</a:t>
            </a:r>
          </a:p>
        </p:txBody>
      </p:sp>
      <p:sp>
        <p:nvSpPr>
          <p:cNvPr id="3" name="Content Placeholder 2">
            <a:extLst>
              <a:ext uri="{FF2B5EF4-FFF2-40B4-BE49-F238E27FC236}">
                <a16:creationId xmlns:a16="http://schemas.microsoft.com/office/drawing/2014/main" id="{F7237BDD-EEA7-964B-866C-8E5110479EA1}"/>
              </a:ext>
            </a:extLst>
          </p:cNvPr>
          <p:cNvSpPr>
            <a:spLocks noGrp="1"/>
          </p:cNvSpPr>
          <p:nvPr>
            <p:ph idx="1"/>
          </p:nvPr>
        </p:nvSpPr>
        <p:spPr>
          <a:xfrm>
            <a:off x="838200" y="1738313"/>
            <a:ext cx="10515600" cy="4351338"/>
          </a:xfrm>
        </p:spPr>
        <p:txBody>
          <a:bodyPr vert="horz" lIns="91440" tIns="45720" rIns="91440" bIns="45720" rtlCol="0" anchor="t">
            <a:normAutofit/>
          </a:bodyPr>
          <a:lstStyle/>
          <a:p>
            <a:endParaRPr lang="en-US">
              <a:cs typeface="Calibri"/>
            </a:endParaRPr>
          </a:p>
          <a:p>
            <a:pPr marL="0" indent="0">
              <a:buNone/>
            </a:pPr>
            <a:endParaRPr lang="en-GB" b="1"/>
          </a:p>
        </p:txBody>
      </p:sp>
      <p:pic>
        <p:nvPicPr>
          <p:cNvPr id="4" name="Picture 4" descr="A picture containing outdoor&#10;&#10;Description automatically generated">
            <a:extLst>
              <a:ext uri="{FF2B5EF4-FFF2-40B4-BE49-F238E27FC236}">
                <a16:creationId xmlns:a16="http://schemas.microsoft.com/office/drawing/2014/main" id="{ABF5888A-83C3-4914-9841-461433EE4423}"/>
              </a:ext>
            </a:extLst>
          </p:cNvPr>
          <p:cNvPicPr>
            <a:picLocks noChangeAspect="1"/>
          </p:cNvPicPr>
          <p:nvPr/>
        </p:nvPicPr>
        <p:blipFill>
          <a:blip r:embed="rId2"/>
          <a:stretch>
            <a:fillRect/>
          </a:stretch>
        </p:blipFill>
        <p:spPr>
          <a:xfrm>
            <a:off x="209196" y="2141456"/>
            <a:ext cx="8239065" cy="4637376"/>
          </a:xfrm>
          <a:prstGeom prst="rect">
            <a:avLst/>
          </a:prstGeom>
        </p:spPr>
      </p:pic>
      <p:sp>
        <p:nvSpPr>
          <p:cNvPr id="5" name="TextBox 4">
            <a:extLst>
              <a:ext uri="{FF2B5EF4-FFF2-40B4-BE49-F238E27FC236}">
                <a16:creationId xmlns:a16="http://schemas.microsoft.com/office/drawing/2014/main" id="{86164879-D77A-4D69-9059-F06C99B63F2C}"/>
              </a:ext>
            </a:extLst>
          </p:cNvPr>
          <p:cNvSpPr txBox="1"/>
          <p:nvPr/>
        </p:nvSpPr>
        <p:spPr>
          <a:xfrm>
            <a:off x="8585200" y="4920343"/>
            <a:ext cx="345439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t>The Go Cart- </a:t>
            </a:r>
            <a:endParaRPr lang="en-US"/>
          </a:p>
          <a:p>
            <a:r>
              <a:rPr lang="en-GB" sz="2400"/>
              <a:t>Hugh Cameron (1885)</a:t>
            </a:r>
            <a:endParaRPr lang="en-GB"/>
          </a:p>
        </p:txBody>
      </p:sp>
    </p:spTree>
    <p:extLst>
      <p:ext uri="{BB962C8B-B14F-4D97-AF65-F5344CB8AC3E}">
        <p14:creationId xmlns:p14="http://schemas.microsoft.com/office/powerpoint/2010/main" val="12513349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Giant panda">
            <a:extLst>
              <a:ext uri="{FF2B5EF4-FFF2-40B4-BE49-F238E27FC236}">
                <a16:creationId xmlns:a16="http://schemas.microsoft.com/office/drawing/2014/main" id="{43B7F0AA-CB34-421A-A78E-6D755DBCF4D3}"/>
              </a:ext>
            </a:extLst>
          </p:cNvPr>
          <p:cNvPicPr>
            <a:picLocks noGrp="1" noChangeAspect="1"/>
          </p:cNvPicPr>
          <p:nvPr>
            <p:ph idx="1"/>
          </p:nvPr>
        </p:nvPicPr>
        <p:blipFill rotWithShape="1">
          <a:blip r:embed="rId2"/>
          <a:srcRect r="4890" b="1"/>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D12966-3C7F-9A48-9B61-938A8BCFDDE7}"/>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Natural History, biodiversity and extinction</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48717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1" name="Rectangle 140">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detail image">
            <a:extLst>
              <a:ext uri="{FF2B5EF4-FFF2-40B4-BE49-F238E27FC236}">
                <a16:creationId xmlns:a16="http://schemas.microsoft.com/office/drawing/2014/main" id="{34AA03B7-EF89-2B49-BDF5-F7350339711F}"/>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9546" r="6874"/>
          <a:stretch/>
        </p:blipFill>
        <p:spPr bwMode="auto">
          <a:xfrm>
            <a:off x="20" y="431"/>
            <a:ext cx="8115280" cy="640831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B204190-63B7-4144-9ACB-91C8613317DE}"/>
              </a:ext>
            </a:extLst>
          </p:cNvPr>
          <p:cNvSpPr txBox="1"/>
          <p:nvPr/>
        </p:nvSpPr>
        <p:spPr>
          <a:xfrm>
            <a:off x="8643193" y="5103550"/>
            <a:ext cx="3102470" cy="855123"/>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fontScale="92500" lnSpcReduction="20000"/>
          </a:bodyPr>
          <a:lstStyle/>
          <a:p>
            <a:pPr>
              <a:lnSpc>
                <a:spcPct val="90000"/>
              </a:lnSpc>
              <a:spcAft>
                <a:spcPts val="600"/>
              </a:spcAft>
            </a:pPr>
            <a:r>
              <a:rPr lang="en-US" sz="2000"/>
              <a:t>The River Kelvin from the North at Botanic Gardens, 1884- William Glover</a:t>
            </a:r>
            <a:endParaRPr lang="en-US">
              <a:cs typeface="Calibri" panose="020F0502020204030204"/>
            </a:endParaRPr>
          </a:p>
          <a:p>
            <a:pPr indent="-228600">
              <a:lnSpc>
                <a:spcPct val="90000"/>
              </a:lnSpc>
              <a:spcAft>
                <a:spcPts val="600"/>
              </a:spcAft>
              <a:buFont typeface="Arial" panose="020B0604020202020204" pitchFamily="34" charset="0"/>
              <a:buChar char="•"/>
            </a:pPr>
            <a:endParaRPr lang="en-US" sz="2000">
              <a:cs typeface="Calibri"/>
            </a:endParaRPr>
          </a:p>
          <a:p>
            <a:pPr indent="-228600">
              <a:lnSpc>
                <a:spcPct val="90000"/>
              </a:lnSpc>
              <a:spcAft>
                <a:spcPts val="600"/>
              </a:spcAft>
              <a:buFont typeface="Arial" panose="020B0604020202020204" pitchFamily="34" charset="0"/>
              <a:buChar char="•"/>
            </a:pPr>
            <a:endParaRPr lang="en-US" sz="2000">
              <a:cs typeface="Calibri"/>
            </a:endParaRPr>
          </a:p>
        </p:txBody>
      </p:sp>
      <p:sp>
        <p:nvSpPr>
          <p:cNvPr id="143" name="Rectangle 142">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257D92C9-4905-46BC-9053-763A85EC8AB5}"/>
              </a:ext>
            </a:extLst>
          </p:cNvPr>
          <p:cNvSpPr>
            <a:spLocks noGrp="1"/>
          </p:cNvSpPr>
          <p:nvPr/>
        </p:nvSpPr>
        <p:spPr>
          <a:xfrm>
            <a:off x="8530771" y="365125"/>
            <a:ext cx="2823029" cy="2457677"/>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ea typeface="+mj-lt"/>
                <a:cs typeface="+mj-lt"/>
              </a:rPr>
              <a:t>What did the word Glasgow originally mean?</a:t>
            </a:r>
            <a:endParaRPr lang="en-US"/>
          </a:p>
        </p:txBody>
      </p:sp>
      <p:sp>
        <p:nvSpPr>
          <p:cNvPr id="6" name="TextBox 5">
            <a:extLst>
              <a:ext uri="{FF2B5EF4-FFF2-40B4-BE49-F238E27FC236}">
                <a16:creationId xmlns:a16="http://schemas.microsoft.com/office/drawing/2014/main" id="{BC29379B-861E-4104-943F-C595830A76C8}"/>
              </a:ext>
            </a:extLst>
          </p:cNvPr>
          <p:cNvSpPr txBox="1"/>
          <p:nvPr/>
        </p:nvSpPr>
        <p:spPr>
          <a:xfrm>
            <a:off x="8411029" y="3287485"/>
            <a:ext cx="272868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Arial"/>
            </a:endParaRPr>
          </a:p>
          <a:p>
            <a:r>
              <a:rPr lang="en-US">
                <a:cs typeface="Arial"/>
              </a:rPr>
              <a:t>B. Green Hollow/ Dear Green Place​</a:t>
            </a:r>
          </a:p>
        </p:txBody>
      </p:sp>
      <p:sp>
        <p:nvSpPr>
          <p:cNvPr id="7" name="TextBox 6">
            <a:extLst>
              <a:ext uri="{FF2B5EF4-FFF2-40B4-BE49-F238E27FC236}">
                <a16:creationId xmlns:a16="http://schemas.microsoft.com/office/drawing/2014/main" id="{4F189B6B-ED45-4AA7-B030-054708DF21FF}"/>
              </a:ext>
            </a:extLst>
          </p:cNvPr>
          <p:cNvSpPr txBox="1"/>
          <p:nvPr/>
        </p:nvSpPr>
        <p:spPr>
          <a:xfrm>
            <a:off x="8396514" y="324394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A. Glow of the Moon</a:t>
            </a:r>
            <a:endParaRPr lang="en-US"/>
          </a:p>
        </p:txBody>
      </p:sp>
      <p:sp>
        <p:nvSpPr>
          <p:cNvPr id="8" name="TextBox 7">
            <a:extLst>
              <a:ext uri="{FF2B5EF4-FFF2-40B4-BE49-F238E27FC236}">
                <a16:creationId xmlns:a16="http://schemas.microsoft.com/office/drawing/2014/main" id="{A88B03A2-34E9-4EC0-82F2-E1D99C03DBDC}"/>
              </a:ext>
            </a:extLst>
          </p:cNvPr>
          <p:cNvSpPr txBox="1"/>
          <p:nvPr/>
        </p:nvSpPr>
        <p:spPr>
          <a:xfrm>
            <a:off x="8394246" y="420687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C. Big City</a:t>
            </a:r>
          </a:p>
        </p:txBody>
      </p:sp>
    </p:spTree>
    <p:extLst>
      <p:ext uri="{BB962C8B-B14F-4D97-AF65-F5344CB8AC3E}">
        <p14:creationId xmlns:p14="http://schemas.microsoft.com/office/powerpoint/2010/main" val="121678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8"/>
                                        </p:tgtEl>
                                        <p:attrNameLst>
                                          <p:attrName>ppt_x</p:attrName>
                                        </p:attrNameLst>
                                      </p:cBhvr>
                                      <p:tavLst>
                                        <p:tav tm="0">
                                          <p:val>
                                            <p:strVal val="ppt_x"/>
                                          </p:val>
                                        </p:tav>
                                        <p:tav tm="100000">
                                          <p:val>
                                            <p:strVal val="ppt_x"/>
                                          </p:val>
                                        </p:tav>
                                      </p:tavLst>
                                    </p:anim>
                                    <p:anim calcmode="lin" valueType="num">
                                      <p:cBhvr additive="base">
                                        <p:cTn id="13" dur="500"/>
                                        <p:tgtEl>
                                          <p:spTgt spid="8"/>
                                        </p:tgtEl>
                                        <p:attrNameLst>
                                          <p:attrName>ppt_y</p:attrName>
                                        </p:attrNameLst>
                                      </p:cBhvr>
                                      <p:tavLst>
                                        <p:tav tm="0">
                                          <p:val>
                                            <p:strVal val="ppt_y"/>
                                          </p:val>
                                        </p:tav>
                                        <p:tav tm="100000">
                                          <p:val>
                                            <p:strVal val="1+ppt_h/2"/>
                                          </p:val>
                                        </p:tav>
                                      </p:tavLst>
                                    </p:anim>
                                    <p:set>
                                      <p:cBhvr>
                                        <p:cTn id="14"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detail image">
            <a:extLst>
              <a:ext uri="{FF2B5EF4-FFF2-40B4-BE49-F238E27FC236}">
                <a16:creationId xmlns:a16="http://schemas.microsoft.com/office/drawing/2014/main" id="{F4ABC069-C7C2-D341-AA53-C5B844DA256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63662" y="1330324"/>
            <a:ext cx="2970213" cy="4449763"/>
          </a:xfrm>
          <a:prstGeom prst="rect">
            <a:avLst/>
          </a:prstGeom>
          <a:extLst>
            <a:ext uri="{909E8E84-426E-40DD-AFC4-6F175D3DCCD1}">
              <a14:hiddenFill xmlns:a14="http://schemas.microsoft.com/office/drawing/2010/main">
                <a:solidFill>
                  <a:srgbClr val="FFFFFF"/>
                </a:solidFill>
              </a14:hiddenFill>
            </a:ext>
          </a:extLst>
        </p:spPr>
      </p:pic>
      <p:pic>
        <p:nvPicPr>
          <p:cNvPr id="4" name="Picture 4" descr="detail image">
            <a:extLst>
              <a:ext uri="{FF2B5EF4-FFF2-40B4-BE49-F238E27FC236}">
                <a16:creationId xmlns:a16="http://schemas.microsoft.com/office/drawing/2014/main" id="{1DA119F4-50DE-ED43-9206-DCCC9C0DC5E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70400" y="1330325"/>
            <a:ext cx="6746875" cy="4449763"/>
          </a:xfrm>
          <a:prstGeom prst="rect">
            <a:avLst/>
          </a:pr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D3641B0-8B58-2144-9060-8B1C26AD2195}"/>
              </a:ext>
            </a:extLst>
          </p:cNvPr>
          <p:cNvSpPr>
            <a:spLocks noGrp="1"/>
          </p:cNvSpPr>
          <p:nvPr>
            <p:ph type="title"/>
          </p:nvPr>
        </p:nvSpPr>
        <p:spPr>
          <a:xfrm>
            <a:off x="838200" y="184805"/>
            <a:ext cx="10515600" cy="1505883"/>
          </a:xfrm>
        </p:spPr>
        <p:txBody>
          <a:bodyPr vert="horz" lIns="91440" tIns="45720" rIns="91440" bIns="45720" rtlCol="0" anchor="ctr">
            <a:normAutofit/>
          </a:bodyPr>
          <a:lstStyle/>
          <a:p>
            <a:r>
              <a:rPr lang="en-US" sz="2000" kern="1200">
                <a:latin typeface="+mj-lt"/>
                <a:ea typeface="+mj-ea"/>
                <a:cs typeface="+mj-cs"/>
              </a:rPr>
              <a:t>How have the river and canal changed since the 1960s and 70s?</a:t>
            </a:r>
            <a:br>
              <a:rPr lang="en-US" sz="2000" kern="1200">
                <a:solidFill>
                  <a:schemeClr val="tx1"/>
                </a:solidFill>
                <a:latin typeface="+mj-lt"/>
                <a:ea typeface="+mj-ea"/>
                <a:cs typeface="+mj-cs"/>
              </a:rPr>
            </a:br>
            <a:br>
              <a:rPr lang="en-US" sz="2000" kern="1200">
                <a:solidFill>
                  <a:schemeClr val="tx1"/>
                </a:solidFill>
                <a:latin typeface="+mj-lt"/>
                <a:ea typeface="+mj-ea"/>
                <a:cs typeface="+mj-cs"/>
              </a:rPr>
            </a:br>
            <a:endParaRPr lang="en-US" sz="2000" kern="1200">
              <a:solidFill>
                <a:schemeClr val="tx1"/>
              </a:solidFill>
              <a:latin typeface="+mj-lt"/>
              <a:ea typeface="+mj-ea"/>
              <a:cs typeface="+mj-cs"/>
            </a:endParaRPr>
          </a:p>
        </p:txBody>
      </p:sp>
      <p:sp>
        <p:nvSpPr>
          <p:cNvPr id="5" name="TextBox 4">
            <a:extLst>
              <a:ext uri="{FF2B5EF4-FFF2-40B4-BE49-F238E27FC236}">
                <a16:creationId xmlns:a16="http://schemas.microsoft.com/office/drawing/2014/main" id="{D6280E1E-0486-524D-B801-F1FBB40A3401}"/>
              </a:ext>
            </a:extLst>
          </p:cNvPr>
          <p:cNvSpPr txBox="1"/>
          <p:nvPr/>
        </p:nvSpPr>
        <p:spPr>
          <a:xfrm>
            <a:off x="838200" y="6026864"/>
            <a:ext cx="10629900" cy="646331"/>
          </a:xfrm>
          <a:prstGeom prst="rect">
            <a:avLst/>
          </a:prstGeom>
          <a:noFill/>
        </p:spPr>
        <p:txBody>
          <a:bodyPr wrap="square" rtlCol="0">
            <a:spAutoFit/>
          </a:bodyPr>
          <a:lstStyle/>
          <a:p>
            <a:r>
              <a:rPr lang="en-US"/>
              <a:t>Eric Watt- Boy swinging on a </a:t>
            </a:r>
            <a:r>
              <a:rPr lang="en-US" err="1"/>
              <a:t>tyre</a:t>
            </a:r>
            <a:r>
              <a:rPr lang="en-US"/>
              <a:t> with shipyard cranes- 1970s and </a:t>
            </a:r>
            <a:r>
              <a:rPr lang="en-GB"/>
              <a:t>Boys playing by the Forth and Clyde Canal at Temple.-1960s</a:t>
            </a:r>
            <a:endParaRPr lang="en-US"/>
          </a:p>
        </p:txBody>
      </p:sp>
    </p:spTree>
    <p:extLst>
      <p:ext uri="{BB962C8B-B14F-4D97-AF65-F5344CB8AC3E}">
        <p14:creationId xmlns:p14="http://schemas.microsoft.com/office/powerpoint/2010/main" val="36177669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4567F9-15B2-46A0-B38A-143140BE2301}"/>
              </a:ext>
            </a:extLst>
          </p:cNvPr>
          <p:cNvSpPr txBox="1"/>
          <p:nvPr/>
        </p:nvSpPr>
        <p:spPr>
          <a:xfrm>
            <a:off x="648931" y="406400"/>
            <a:ext cx="3692695" cy="509170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spcAft>
                <a:spcPts val="600"/>
              </a:spcAft>
            </a:pPr>
            <a:r>
              <a:rPr lang="en-US" sz="2400" dirty="0"/>
              <a:t>Why were fresh-water mussels like these lost from many Scottish rivers in the late 1900s? </a:t>
            </a:r>
            <a:endParaRPr lang="en-US" sz="2400" dirty="0">
              <a:cs typeface="Calibri"/>
            </a:endParaRPr>
          </a:p>
          <a:p>
            <a:pPr>
              <a:lnSpc>
                <a:spcPct val="90000"/>
              </a:lnSpc>
              <a:spcAft>
                <a:spcPts val="600"/>
              </a:spcAft>
            </a:pPr>
            <a:endParaRPr lang="en-US" sz="2400"/>
          </a:p>
          <a:p>
            <a:pPr>
              <a:lnSpc>
                <a:spcPct val="90000"/>
              </a:lnSpc>
              <a:spcAft>
                <a:spcPts val="600"/>
              </a:spcAft>
            </a:pPr>
            <a:r>
              <a:rPr lang="en-US" sz="2400" dirty="0"/>
              <a:t>A) Pollution and poor water quality</a:t>
            </a:r>
            <a:endParaRPr lang="en-US" sz="2400" dirty="0">
              <a:cs typeface="Calibri"/>
            </a:endParaRPr>
          </a:p>
          <a:p>
            <a:pPr>
              <a:lnSpc>
                <a:spcPct val="90000"/>
              </a:lnSpc>
              <a:spcAft>
                <a:spcPts val="600"/>
              </a:spcAft>
            </a:pPr>
            <a:r>
              <a:rPr lang="en-US" sz="2400" dirty="0">
                <a:cs typeface="Calibri"/>
              </a:rPr>
              <a:t>B) </a:t>
            </a:r>
            <a:r>
              <a:rPr lang="en-US" sz="2400" dirty="0"/>
              <a:t>Being over collected by people looking for pearls</a:t>
            </a:r>
            <a:endParaRPr lang="en-US" sz="2400" dirty="0">
              <a:cs typeface="Calibri"/>
            </a:endParaRPr>
          </a:p>
          <a:p>
            <a:pPr>
              <a:lnSpc>
                <a:spcPct val="90000"/>
              </a:lnSpc>
              <a:spcAft>
                <a:spcPts val="600"/>
              </a:spcAft>
            </a:pPr>
            <a:r>
              <a:rPr lang="en-US" sz="2400" dirty="0"/>
              <a:t>C) Declining numbers of salmon and trout, upon which the mussels rely for part of their life cycle.</a:t>
            </a:r>
            <a:endParaRPr lang="en-US" sz="2400" dirty="0">
              <a:cs typeface="Calibri"/>
            </a:endParaRPr>
          </a:p>
          <a:p>
            <a:pPr>
              <a:lnSpc>
                <a:spcPct val="90000"/>
              </a:lnSpc>
              <a:spcAft>
                <a:spcPts val="600"/>
              </a:spcAft>
            </a:pPr>
            <a:endParaRPr lang="en-US" sz="2400">
              <a:cs typeface="Calibri" panose="020F0502020204030204"/>
            </a:endParaRPr>
          </a:p>
          <a:p>
            <a:pPr>
              <a:lnSpc>
                <a:spcPct val="90000"/>
              </a:lnSpc>
              <a:spcAft>
                <a:spcPts val="600"/>
              </a:spcAft>
            </a:pPr>
            <a:endParaRPr lang="en-US" sz="2400">
              <a:cs typeface="Calibri" panose="020F0502020204030204"/>
            </a:endParaRPr>
          </a:p>
          <a:p>
            <a:pPr>
              <a:lnSpc>
                <a:spcPct val="90000"/>
              </a:lnSpc>
              <a:spcAft>
                <a:spcPts val="600"/>
              </a:spcAft>
            </a:pPr>
            <a:endParaRPr lang="en-US" sz="2400">
              <a:cs typeface="Calibri" panose="020F0502020204030204"/>
            </a:endParaRPr>
          </a:p>
          <a:p>
            <a:pPr>
              <a:lnSpc>
                <a:spcPct val="90000"/>
              </a:lnSpc>
              <a:spcAft>
                <a:spcPts val="600"/>
              </a:spcAft>
            </a:pPr>
            <a:endParaRPr lang="en-US" sz="1100">
              <a:cs typeface="Calibri" panose="020F0502020204030204"/>
            </a:endParaRPr>
          </a:p>
        </p:txBody>
      </p:sp>
      <p:sp>
        <p:nvSpPr>
          <p:cNvPr id="135" name="Rectangle 134">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a:extLst>
              <a:ext uri="{FF2B5EF4-FFF2-40B4-BE49-F238E27FC236}">
                <a16:creationId xmlns:a16="http://schemas.microsoft.com/office/drawing/2014/main" id="{CC191670-79FB-0C4D-A8BA-8AB631CA4A07}"/>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616" b="2657"/>
          <a:stretch/>
        </p:blipFill>
        <p:spPr bwMode="auto">
          <a:xfrm>
            <a:off x="5405862" y="1734753"/>
            <a:ext cx="6019331" cy="3385248"/>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B88DD71-A97E-441B-B5A1-A30E684242A8}"/>
              </a:ext>
            </a:extLst>
          </p:cNvPr>
          <p:cNvSpPr txBox="1"/>
          <p:nvPr/>
        </p:nvSpPr>
        <p:spPr>
          <a:xfrm>
            <a:off x="645885" y="5450114"/>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ea typeface="+mn-lt"/>
                <a:cs typeface="+mn-lt"/>
              </a:rPr>
              <a:t>All of the above</a:t>
            </a:r>
            <a:endParaRPr lang="en-US" sz="2400"/>
          </a:p>
        </p:txBody>
      </p:sp>
    </p:spTree>
    <p:extLst>
      <p:ext uri="{BB962C8B-B14F-4D97-AF65-F5344CB8AC3E}">
        <p14:creationId xmlns:p14="http://schemas.microsoft.com/office/powerpoint/2010/main" val="2632473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BE5D0-D6C3-48F5-A0E9-01F434C18DAF}"/>
              </a:ext>
            </a:extLst>
          </p:cNvPr>
          <p:cNvSpPr>
            <a:spLocks noGrp="1"/>
          </p:cNvSpPr>
          <p:nvPr>
            <p:ph type="title"/>
          </p:nvPr>
        </p:nvSpPr>
        <p:spPr>
          <a:xfrm>
            <a:off x="6230271" y="3794336"/>
            <a:ext cx="5474487" cy="993336"/>
          </a:xfrm>
        </p:spPr>
        <p:txBody>
          <a:bodyPr vert="horz" lIns="91440" tIns="45720" rIns="91440" bIns="45720" rtlCol="0" anchor="t">
            <a:normAutofit fontScale="90000"/>
          </a:bodyPr>
          <a:lstStyle/>
          <a:p>
            <a:r>
              <a:rPr lang="en-US" sz="2400" b="1" kern="1200" dirty="0">
                <a:latin typeface="+mj-lt"/>
                <a:ea typeface="+mj-ea"/>
                <a:cs typeface="+mj-cs"/>
              </a:rPr>
              <a:t>H</a:t>
            </a:r>
            <a:r>
              <a:rPr lang="en-US" sz="2800" b="1" kern="1200" dirty="0">
                <a:latin typeface="+mj-lt"/>
                <a:ea typeface="+mj-ea"/>
                <a:cs typeface="+mj-cs"/>
              </a:rPr>
              <a:t>ow many different types of bees can be found in Scotland?</a:t>
            </a:r>
            <a:br>
              <a:rPr lang="en-US" sz="2800" kern="1200" dirty="0"/>
            </a:br>
            <a:br>
              <a:rPr lang="en-US" sz="2800" kern="1200" dirty="0"/>
            </a:br>
            <a:br>
              <a:rPr lang="en-US" sz="1900" kern="1200" dirty="0"/>
            </a:br>
            <a:endParaRPr lang="en-US" sz="1900" kern="1200">
              <a:solidFill>
                <a:schemeClr val="tx1"/>
              </a:solidFill>
              <a:latin typeface="+mj-lt"/>
              <a:ea typeface="+mj-ea"/>
              <a:cs typeface="+mj-cs"/>
            </a:endParaRPr>
          </a:p>
        </p:txBody>
      </p:sp>
      <p:sp>
        <p:nvSpPr>
          <p:cNvPr id="25" name="Freeform: Shape 26">
            <a:extLst>
              <a:ext uri="{FF2B5EF4-FFF2-40B4-BE49-F238E27FC236}">
                <a16:creationId xmlns:a16="http://schemas.microsoft.com/office/drawing/2014/main" id="{60B21A5C-062F-46C2-8389-53D40F46A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83466"/>
            <a:ext cx="5549037" cy="6374535"/>
          </a:xfrm>
          <a:custGeom>
            <a:avLst/>
            <a:gdLst>
              <a:gd name="connsiteX0" fmla="*/ 2203019 w 5549037"/>
              <a:gd name="connsiteY0" fmla="*/ 0 h 6374535"/>
              <a:gd name="connsiteX1" fmla="*/ 5549037 w 5549037"/>
              <a:gd name="connsiteY1" fmla="*/ 3346018 h 6374535"/>
              <a:gd name="connsiteX2" fmla="*/ 3797930 w 5549037"/>
              <a:gd name="connsiteY2" fmla="*/ 6288190 h 6374535"/>
              <a:gd name="connsiteX3" fmla="*/ 3618689 w 5549037"/>
              <a:gd name="connsiteY3" fmla="*/ 6374535 h 6374535"/>
              <a:gd name="connsiteX4" fmla="*/ 779546 w 5549037"/>
              <a:gd name="connsiteY4" fmla="*/ 6374535 h 6374535"/>
              <a:gd name="connsiteX5" fmla="*/ 537516 w 5549037"/>
              <a:gd name="connsiteY5" fmla="*/ 6248727 h 6374535"/>
              <a:gd name="connsiteX6" fmla="*/ 74641 w 5549037"/>
              <a:gd name="connsiteY6" fmla="*/ 5927968 h 6374535"/>
              <a:gd name="connsiteX7" fmla="*/ 0 w 5549037"/>
              <a:gd name="connsiteY7" fmla="*/ 5860130 h 6374535"/>
              <a:gd name="connsiteX8" fmla="*/ 0 w 5549037"/>
              <a:gd name="connsiteY8" fmla="*/ 831906 h 6374535"/>
              <a:gd name="connsiteX9" fmla="*/ 74641 w 5549037"/>
              <a:gd name="connsiteY9" fmla="*/ 764068 h 6374535"/>
              <a:gd name="connsiteX10" fmla="*/ 2203019 w 5549037"/>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9037" h="6374535">
                <a:moveTo>
                  <a:pt x="2203019" y="0"/>
                </a:moveTo>
                <a:cubicBezTo>
                  <a:pt x="4050974" y="0"/>
                  <a:pt x="5549037" y="1498063"/>
                  <a:pt x="5549037" y="3346018"/>
                </a:cubicBezTo>
                <a:cubicBezTo>
                  <a:pt x="5549037" y="4616487"/>
                  <a:pt x="4840968" y="5721578"/>
                  <a:pt x="3797930" y="6288190"/>
                </a:cubicBezTo>
                <a:lnTo>
                  <a:pt x="3618689" y="6374535"/>
                </a:lnTo>
                <a:lnTo>
                  <a:pt x="779546" y="6374535"/>
                </a:lnTo>
                <a:lnTo>
                  <a:pt x="537516" y="6248727"/>
                </a:lnTo>
                <a:cubicBezTo>
                  <a:pt x="374031" y="6154721"/>
                  <a:pt x="219238" y="6047301"/>
                  <a:pt x="74641" y="5927968"/>
                </a:cubicBezTo>
                <a:lnTo>
                  <a:pt x="0" y="5860130"/>
                </a:lnTo>
                <a:lnTo>
                  <a:pt x="0" y="831906"/>
                </a:lnTo>
                <a:lnTo>
                  <a:pt x="74641" y="764068"/>
                </a:lnTo>
                <a:cubicBezTo>
                  <a:pt x="653030" y="286739"/>
                  <a:pt x="1394539" y="0"/>
                  <a:pt x="220301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DEC76D15-9EAA-4A1C-A4E5-8F61D8386F56}"/>
              </a:ext>
            </a:extLst>
          </p:cNvPr>
          <p:cNvPicPr>
            <a:picLocks noGrp="1" noChangeAspect="1"/>
          </p:cNvPicPr>
          <p:nvPr>
            <p:ph idx="1"/>
          </p:nvPr>
        </p:nvPicPr>
        <p:blipFill rotWithShape="1">
          <a:blip r:embed="rId2"/>
          <a:srcRect b="5430"/>
          <a:stretch/>
        </p:blipFill>
        <p:spPr>
          <a:xfrm>
            <a:off x="1" y="647373"/>
            <a:ext cx="5385130" cy="6210629"/>
          </a:xfrm>
          <a:custGeom>
            <a:avLst/>
            <a:gdLst/>
            <a:ahLst/>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p:spPr>
      </p:pic>
      <p:sp>
        <p:nvSpPr>
          <p:cNvPr id="28" name="Freeform: Shape 28">
            <a:extLst>
              <a:ext uri="{FF2B5EF4-FFF2-40B4-BE49-F238E27FC236}">
                <a16:creationId xmlns:a16="http://schemas.microsoft.com/office/drawing/2014/main" id="{8A177BCC-4208-4795-8572-4D623BA1E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descr="A picture containing insect&#10;&#10;Description automatically generated">
            <a:extLst>
              <a:ext uri="{FF2B5EF4-FFF2-40B4-BE49-F238E27FC236}">
                <a16:creationId xmlns:a16="http://schemas.microsoft.com/office/drawing/2014/main" id="{DAB930AB-EC7F-4175-9DD8-F0C4EFFAE4C2}"/>
              </a:ext>
            </a:extLst>
          </p:cNvPr>
          <p:cNvPicPr>
            <a:picLocks noChangeAspect="1"/>
          </p:cNvPicPr>
          <p:nvPr/>
        </p:nvPicPr>
        <p:blipFill rotWithShape="1">
          <a:blip r:embed="rId3"/>
          <a:srcRect t="12180" r="-4" b="12359"/>
          <a:stretch/>
        </p:blipFill>
        <p:spPr>
          <a:xfrm>
            <a:off x="5398355" y="1"/>
            <a:ext cx="4151376"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
        <p:nvSpPr>
          <p:cNvPr id="3" name="TextBox 2">
            <a:extLst>
              <a:ext uri="{FF2B5EF4-FFF2-40B4-BE49-F238E27FC236}">
                <a16:creationId xmlns:a16="http://schemas.microsoft.com/office/drawing/2014/main" id="{B4026B3D-1AC0-455A-9E04-A190847CF88B}"/>
              </a:ext>
            </a:extLst>
          </p:cNvPr>
          <p:cNvSpPr txBox="1"/>
          <p:nvPr/>
        </p:nvSpPr>
        <p:spPr>
          <a:xfrm>
            <a:off x="6096000" y="5029200"/>
            <a:ext cx="2757714"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ea typeface="+mn-lt"/>
                <a:cs typeface="+mn-lt"/>
              </a:rPr>
              <a:t>a.  8</a:t>
            </a:r>
            <a:br>
              <a:rPr lang="en-US" sz="2000">
                <a:ea typeface="+mn-lt"/>
                <a:cs typeface="+mn-lt"/>
              </a:rPr>
            </a:br>
            <a:r>
              <a:rPr lang="en-US" sz="2000">
                <a:ea typeface="+mn-lt"/>
                <a:cs typeface="+mn-lt"/>
              </a:rPr>
              <a:t>b.  10</a:t>
            </a:r>
            <a:br>
              <a:rPr lang="en-US" sz="2000">
                <a:ea typeface="+mn-lt"/>
                <a:cs typeface="+mn-lt"/>
              </a:rPr>
            </a:br>
            <a:endParaRPr lang="en-US" sz="2000">
              <a:cs typeface="Calibri"/>
            </a:endParaRPr>
          </a:p>
        </p:txBody>
      </p:sp>
      <p:sp>
        <p:nvSpPr>
          <p:cNvPr id="6" name="TextBox 5">
            <a:extLst>
              <a:ext uri="{FF2B5EF4-FFF2-40B4-BE49-F238E27FC236}">
                <a16:creationId xmlns:a16="http://schemas.microsoft.com/office/drawing/2014/main" id="{1B79140E-0BA9-4979-BCEC-B8D529682E2B}"/>
              </a:ext>
            </a:extLst>
          </p:cNvPr>
          <p:cNvSpPr txBox="1"/>
          <p:nvPr/>
        </p:nvSpPr>
        <p:spPr>
          <a:xfrm>
            <a:off x="6100989" y="5672818"/>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ea typeface="+mn-lt"/>
                <a:cs typeface="+mn-lt"/>
              </a:rPr>
              <a:t>c.  19</a:t>
            </a:r>
            <a:endParaRPr lang="en-US" sz="2000"/>
          </a:p>
        </p:txBody>
      </p:sp>
      <p:sp>
        <p:nvSpPr>
          <p:cNvPr id="7" name="TextBox 6">
            <a:extLst>
              <a:ext uri="{FF2B5EF4-FFF2-40B4-BE49-F238E27FC236}">
                <a16:creationId xmlns:a16="http://schemas.microsoft.com/office/drawing/2014/main" id="{B73A0D5A-83DC-46E7-B3E4-F38D152B9681}"/>
              </a:ext>
            </a:extLst>
          </p:cNvPr>
          <p:cNvSpPr txBox="1"/>
          <p:nvPr/>
        </p:nvSpPr>
        <p:spPr>
          <a:xfrm>
            <a:off x="5740400" y="2416629"/>
            <a:ext cx="6241141"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ea typeface="+mn-lt"/>
                <a:cs typeface="+mn-lt"/>
              </a:rPr>
              <a:t>Bumblebees and other insects transfer pollen between plants, this allows the plants to reproduce by growing seeds and fruit, which is important for wildlife and farming. </a:t>
            </a:r>
            <a:endParaRPr lang="en-GB" dirty="0">
              <a:ea typeface="+mn-lt"/>
              <a:cs typeface="+mn-lt"/>
            </a:endParaRPr>
          </a:p>
          <a:p>
            <a:endParaRPr lang="en-GB" dirty="0">
              <a:ea typeface="+mn-lt"/>
              <a:cs typeface="+mn-lt"/>
            </a:endParaRPr>
          </a:p>
          <a:p>
            <a:pPr algn="l"/>
            <a:endParaRPr lang="en-GB" dirty="0">
              <a:cs typeface="Calibri"/>
            </a:endParaRPr>
          </a:p>
        </p:txBody>
      </p:sp>
    </p:spTree>
    <p:extLst>
      <p:ext uri="{BB962C8B-B14F-4D97-AF65-F5344CB8AC3E}">
        <p14:creationId xmlns:p14="http://schemas.microsoft.com/office/powerpoint/2010/main" val="420758972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00" name="Rectangle 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1" name="Title 1">
            <a:extLst>
              <a:ext uri="{FF2B5EF4-FFF2-40B4-BE49-F238E27FC236}">
                <a16:creationId xmlns:a16="http://schemas.microsoft.com/office/drawing/2014/main" id="{655BE973-082D-4540-86DE-BFFF57BA67CA}"/>
              </a:ext>
            </a:extLst>
          </p:cNvPr>
          <p:cNvSpPr>
            <a:spLocks noGrp="1"/>
          </p:cNvSpPr>
          <p:nvPr>
            <p:ph type="title"/>
          </p:nvPr>
        </p:nvSpPr>
        <p:spPr>
          <a:xfrm>
            <a:off x="7805930" y="267145"/>
            <a:ext cx="3822189" cy="1899912"/>
          </a:xfrm>
        </p:spPr>
        <p:txBody>
          <a:bodyPr>
            <a:normAutofit/>
          </a:bodyPr>
          <a:lstStyle/>
          <a:p>
            <a:r>
              <a:rPr lang="en-US" sz="4000">
                <a:cs typeface="Calibri Light"/>
              </a:rPr>
              <a:t>What are these?</a:t>
            </a:r>
            <a:endParaRPr lang="en-US" sz="4000"/>
          </a:p>
        </p:txBody>
      </p:sp>
      <p:pic>
        <p:nvPicPr>
          <p:cNvPr id="8194" name="Picture 2">
            <a:extLst>
              <a:ext uri="{FF2B5EF4-FFF2-40B4-BE49-F238E27FC236}">
                <a16:creationId xmlns:a16="http://schemas.microsoft.com/office/drawing/2014/main" id="{E5E1BACB-A648-464E-9FB0-2F04A6530F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084" r="6946" b="2"/>
          <a:stretch/>
        </p:blipFill>
        <p:spPr bwMode="auto">
          <a:xfrm>
            <a:off x="0" y="10"/>
            <a:ext cx="753160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7195A43-2B57-4CDF-9743-135FC04AC014}"/>
              </a:ext>
            </a:extLst>
          </p:cNvPr>
          <p:cNvSpPr txBox="1"/>
          <p:nvPr/>
        </p:nvSpPr>
        <p:spPr>
          <a:xfrm>
            <a:off x="7917543" y="2293257"/>
            <a:ext cx="2743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cs typeface="Calibri"/>
              </a:rPr>
              <a:t>B) Pheasants</a:t>
            </a:r>
          </a:p>
          <a:p>
            <a:r>
              <a:rPr lang="en-GB" sz="2400">
                <a:cs typeface="Calibri"/>
              </a:rPr>
              <a:t>C) Doves</a:t>
            </a:r>
          </a:p>
        </p:txBody>
      </p:sp>
      <p:sp>
        <p:nvSpPr>
          <p:cNvPr id="3" name="TextBox 2">
            <a:extLst>
              <a:ext uri="{FF2B5EF4-FFF2-40B4-BE49-F238E27FC236}">
                <a16:creationId xmlns:a16="http://schemas.microsoft.com/office/drawing/2014/main" id="{3F4E6A20-BB71-4FA3-B065-5A78EF46215C}"/>
              </a:ext>
            </a:extLst>
          </p:cNvPr>
          <p:cNvSpPr txBox="1"/>
          <p:nvPr/>
        </p:nvSpPr>
        <p:spPr>
          <a:xfrm>
            <a:off x="7915275" y="1797504"/>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ea typeface="+mn-lt"/>
                <a:cs typeface="+mn-lt"/>
              </a:rPr>
              <a:t>A) Capercaillies</a:t>
            </a:r>
            <a:endParaRPr lang="en-US" sz="2400"/>
          </a:p>
        </p:txBody>
      </p:sp>
      <p:sp>
        <p:nvSpPr>
          <p:cNvPr id="4" name="TextBox 3">
            <a:extLst>
              <a:ext uri="{FF2B5EF4-FFF2-40B4-BE49-F238E27FC236}">
                <a16:creationId xmlns:a16="http://schemas.microsoft.com/office/drawing/2014/main" id="{75E01B24-9EF1-4D0C-9BFB-8EA5D4A221FC}"/>
              </a:ext>
            </a:extLst>
          </p:cNvPr>
          <p:cNvSpPr txBox="1"/>
          <p:nvPr/>
        </p:nvSpPr>
        <p:spPr>
          <a:xfrm>
            <a:off x="7920264" y="3428093"/>
            <a:ext cx="3976914" cy="34470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ea typeface="+mn-lt"/>
                <a:cs typeface="+mn-lt"/>
              </a:rPr>
              <a:t>Capercaillies are native to Britain, but became extinct in the mid-1700s. They were re-introduced in 1837 and by the 1970s numbers of capercaillies had grown to about 20,000. Since then, they have suffered a major decline. In 2017 scientists estimated that there were only 1,114 Capercaillies in Scotland, making it one of our rarest birds.</a:t>
            </a:r>
            <a:endParaRPr lang="en-US" sz="2000"/>
          </a:p>
          <a:p>
            <a:endParaRPr lang="en-GB">
              <a:cs typeface="Calibri"/>
            </a:endParaRPr>
          </a:p>
        </p:txBody>
      </p:sp>
    </p:spTree>
    <p:extLst>
      <p:ext uri="{BB962C8B-B14F-4D97-AF65-F5344CB8AC3E}">
        <p14:creationId xmlns:p14="http://schemas.microsoft.com/office/powerpoint/2010/main" val="184259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A79CDB0-2243-4852-83C7-4984E1D4CC7B}"/>
              </a:ext>
            </a:extLst>
          </p:cNvPr>
          <p:cNvSpPr txBox="1"/>
          <p:nvPr/>
        </p:nvSpPr>
        <p:spPr>
          <a:xfrm>
            <a:off x="7307880" y="271793"/>
            <a:ext cx="4818805" cy="6488737"/>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r>
              <a:rPr lang="en-GB" sz="3200" dirty="0">
                <a:ea typeface="+mn-lt"/>
                <a:cs typeface="+mn-lt"/>
              </a:rPr>
              <a:t>This animal was extinct for over 400 years in Scotland, following a reintroduction project it is now recognised as a native species in Scotland. </a:t>
            </a:r>
            <a:endParaRPr lang="en-US" sz="3200">
              <a:ea typeface="+mj-ea"/>
              <a:cs typeface="Calibri"/>
            </a:endParaRPr>
          </a:p>
          <a:p>
            <a:pPr>
              <a:lnSpc>
                <a:spcPct val="90000"/>
              </a:lnSpc>
              <a:spcBef>
                <a:spcPct val="0"/>
              </a:spcBef>
              <a:spcAft>
                <a:spcPts val="600"/>
              </a:spcAft>
            </a:pPr>
            <a:endParaRPr lang="en-GB" sz="3600" dirty="0">
              <a:latin typeface="Calibri"/>
              <a:ea typeface="+mj-ea"/>
              <a:cs typeface="Calibri"/>
            </a:endParaRPr>
          </a:p>
          <a:p>
            <a:pPr>
              <a:lnSpc>
                <a:spcPct val="90000"/>
              </a:lnSpc>
              <a:spcBef>
                <a:spcPct val="0"/>
              </a:spcBef>
              <a:spcAft>
                <a:spcPts val="600"/>
              </a:spcAft>
            </a:pPr>
            <a:r>
              <a:rPr lang="en-US" sz="3600" b="1" dirty="0">
                <a:latin typeface="+mj-lt"/>
                <a:ea typeface="+mj-ea"/>
                <a:cs typeface="+mj-cs"/>
              </a:rPr>
              <a:t>Have you ever seen one of these?</a:t>
            </a:r>
            <a:endParaRPr lang="en-US" dirty="0">
              <a:ea typeface="+mj-ea"/>
              <a:cs typeface="Calibri"/>
            </a:endParaRPr>
          </a:p>
          <a:p>
            <a:pPr>
              <a:lnSpc>
                <a:spcPct val="90000"/>
              </a:lnSpc>
              <a:spcBef>
                <a:spcPct val="0"/>
              </a:spcBef>
              <a:spcAft>
                <a:spcPts val="600"/>
              </a:spcAft>
            </a:pPr>
            <a:endParaRPr lang="en-US" sz="3600" b="1" dirty="0">
              <a:latin typeface="+mj-lt"/>
              <a:ea typeface="+mj-ea"/>
              <a:cs typeface="Calibri Light"/>
            </a:endParaRPr>
          </a:p>
          <a:p>
            <a:pPr>
              <a:lnSpc>
                <a:spcPct val="90000"/>
              </a:lnSpc>
              <a:spcBef>
                <a:spcPct val="0"/>
              </a:spcBef>
              <a:spcAft>
                <a:spcPts val="600"/>
              </a:spcAft>
            </a:pPr>
            <a:r>
              <a:rPr lang="en-US" sz="3600" b="1" dirty="0">
                <a:latin typeface="+mj-lt"/>
                <a:ea typeface="+mj-ea"/>
                <a:cs typeface="Calibri Light"/>
              </a:rPr>
              <a:t>Do you know what its young are called?</a:t>
            </a:r>
          </a:p>
          <a:p>
            <a:pPr>
              <a:lnSpc>
                <a:spcPct val="90000"/>
              </a:lnSpc>
              <a:spcBef>
                <a:spcPct val="0"/>
              </a:spcBef>
              <a:spcAft>
                <a:spcPts val="600"/>
              </a:spcAft>
            </a:pPr>
            <a:endParaRPr lang="en-US" sz="3400">
              <a:latin typeface="+mj-lt"/>
              <a:ea typeface="+mj-ea"/>
              <a:cs typeface="Calibri Light" panose="020F0302020204030204"/>
            </a:endParaRPr>
          </a:p>
        </p:txBody>
      </p:sp>
      <p:pic>
        <p:nvPicPr>
          <p:cNvPr id="5" name="Picture 5">
            <a:extLst>
              <a:ext uri="{FF2B5EF4-FFF2-40B4-BE49-F238E27FC236}">
                <a16:creationId xmlns:a16="http://schemas.microsoft.com/office/drawing/2014/main" id="{6FDE06FE-283C-4320-906C-142BB896AAEA}"/>
              </a:ext>
            </a:extLst>
          </p:cNvPr>
          <p:cNvPicPr>
            <a:picLocks noChangeAspect="1"/>
          </p:cNvPicPr>
          <p:nvPr/>
        </p:nvPicPr>
        <p:blipFill rotWithShape="1">
          <a:blip r:embed="rId2"/>
          <a:srcRect l="9322" r="5196" b="-2"/>
          <a:stretch/>
        </p:blipFill>
        <p:spPr>
          <a:xfrm>
            <a:off x="20" y="431"/>
            <a:ext cx="7171852" cy="6408311"/>
          </a:xfrm>
          <a:prstGeom prst="rect">
            <a:avLst/>
          </a:prstGeom>
        </p:spPr>
      </p:pic>
      <p:sp>
        <p:nvSpPr>
          <p:cNvPr id="18" name="Rectangle 17">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79636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EBA61C-F288-493B-ACE2-51BC8B0DB814}"/>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B72D89C0-6A8E-4153-80BF-1B545C770EFC}"/>
              </a:ext>
            </a:extLst>
          </p:cNvPr>
          <p:cNvSpPr>
            <a:spLocks noGrp="1"/>
          </p:cNvSpPr>
          <p:nvPr>
            <p:ph sz="half" idx="2"/>
          </p:nvPr>
        </p:nvSpPr>
        <p:spPr/>
        <p:txBody>
          <a:bodyPr vert="horz" lIns="91440" tIns="45720" rIns="91440" bIns="45720" rtlCol="0" anchor="t">
            <a:normAutofit/>
          </a:bodyPr>
          <a:lstStyle/>
          <a:p>
            <a:r>
              <a:rPr lang="en-GB" dirty="0">
                <a:cs typeface="Calibri"/>
              </a:rPr>
              <a:t>It is </a:t>
            </a:r>
            <a:endParaRPr lang="en-GB" dirty="0"/>
          </a:p>
        </p:txBody>
      </p:sp>
      <p:pic>
        <p:nvPicPr>
          <p:cNvPr id="6" name="Picture 5" descr="A picture containing floor, indoor, standing, mammal&#10;&#10;Description automatically generated">
            <a:extLst>
              <a:ext uri="{FF2B5EF4-FFF2-40B4-BE49-F238E27FC236}">
                <a16:creationId xmlns:a16="http://schemas.microsoft.com/office/drawing/2014/main" id="{A9F2B507-9E3C-4AA7-862B-C4B37B0836D5}"/>
              </a:ext>
            </a:extLst>
          </p:cNvPr>
          <p:cNvPicPr>
            <a:picLocks noChangeAspect="1"/>
          </p:cNvPicPr>
          <p:nvPr/>
        </p:nvPicPr>
        <p:blipFill rotWithShape="1">
          <a:blip r:embed="rId2"/>
          <a:srcRect l="9322" r="5196" b="-2"/>
          <a:stretch/>
        </p:blipFill>
        <p:spPr>
          <a:xfrm>
            <a:off x="20" y="431"/>
            <a:ext cx="7171852" cy="6408311"/>
          </a:xfrm>
          <a:prstGeom prst="rect">
            <a:avLst/>
          </a:prstGeom>
        </p:spPr>
      </p:pic>
      <p:sp>
        <p:nvSpPr>
          <p:cNvPr id="7" name="TextBox 6">
            <a:extLst>
              <a:ext uri="{FF2B5EF4-FFF2-40B4-BE49-F238E27FC236}">
                <a16:creationId xmlns:a16="http://schemas.microsoft.com/office/drawing/2014/main" id="{44A4DE97-2479-4603-A616-264EC0C1F21F}"/>
              </a:ext>
            </a:extLst>
          </p:cNvPr>
          <p:cNvSpPr txBox="1"/>
          <p:nvPr/>
        </p:nvSpPr>
        <p:spPr>
          <a:xfrm>
            <a:off x="7757886" y="921658"/>
            <a:ext cx="3643085"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dirty="0"/>
              <a:t>It is a European Beaver. </a:t>
            </a:r>
          </a:p>
          <a:p>
            <a:endParaRPr lang="en-GB" sz="4000" dirty="0"/>
          </a:p>
          <a:p>
            <a:r>
              <a:rPr lang="en-GB" sz="4000" dirty="0"/>
              <a:t>Its young are called kits.</a:t>
            </a:r>
            <a:endParaRPr lang="en-GB" sz="4000">
              <a:cs typeface="Calibri"/>
            </a:endParaRPr>
          </a:p>
        </p:txBody>
      </p:sp>
    </p:spTree>
    <p:extLst>
      <p:ext uri="{BB962C8B-B14F-4D97-AF65-F5344CB8AC3E}">
        <p14:creationId xmlns:p14="http://schemas.microsoft.com/office/powerpoint/2010/main" val="36826857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08D73-EE56-6740-8A70-B0FE7FC64BD9}"/>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3800"/>
              <a:t>What do you think are the most important things we can do for the environment?</a:t>
            </a:r>
          </a:p>
        </p:txBody>
      </p:sp>
      <p:sp>
        <p:nvSpPr>
          <p:cNvPr id="10"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Planet Earth from space">
            <a:extLst>
              <a:ext uri="{FF2B5EF4-FFF2-40B4-BE49-F238E27FC236}">
                <a16:creationId xmlns:a16="http://schemas.microsoft.com/office/drawing/2014/main" id="{DA934023-4107-6446-A607-FF06B564CFC7}"/>
              </a:ext>
            </a:extLst>
          </p:cNvPr>
          <p:cNvPicPr>
            <a:picLocks noGrp="1" noChangeAspect="1"/>
          </p:cNvPicPr>
          <p:nvPr>
            <p:ph idx="1"/>
          </p:nvPr>
        </p:nvPicPr>
        <p:blipFill rotWithShape="1">
          <a:blip r:embed="rId2"/>
          <a:srcRect l="742" r="41609"/>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517835833"/>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Different patterned clothes">
            <a:extLst>
              <a:ext uri="{FF2B5EF4-FFF2-40B4-BE49-F238E27FC236}">
                <a16:creationId xmlns:a16="http://schemas.microsoft.com/office/drawing/2014/main" id="{4559E3BF-7BA1-4BC5-90EE-93691F42B843}"/>
              </a:ext>
            </a:extLst>
          </p:cNvPr>
          <p:cNvPicPr>
            <a:picLocks noGrp="1" noChangeAspect="1"/>
          </p:cNvPicPr>
          <p:nvPr>
            <p:ph idx="1"/>
          </p:nvPr>
        </p:nvPicPr>
        <p:blipFill rotWithShape="1">
          <a:blip r:embed="rId2"/>
          <a:srcRect b="15730"/>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702640-460F-174C-873B-1FBC804B5761}"/>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Clothes and mending</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04587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descr="A picture containing tree, building, mountain, grass&#10;&#10;Description automatically generated">
            <a:extLst>
              <a:ext uri="{FF2B5EF4-FFF2-40B4-BE49-F238E27FC236}">
                <a16:creationId xmlns:a16="http://schemas.microsoft.com/office/drawing/2014/main" id="{05F26FA2-02AF-45FE-9B48-B50F79BD9EA4}"/>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6148" r="23353"/>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9CC8087-66A7-4DD6-BB70-EAB5C9CF102D}"/>
              </a:ext>
            </a:extLst>
          </p:cNvPr>
          <p:cNvSpPr>
            <a:spLocks noGrp="1"/>
          </p:cNvSpPr>
          <p:nvPr>
            <p:ph idx="1"/>
          </p:nvPr>
        </p:nvSpPr>
        <p:spPr>
          <a:xfrm>
            <a:off x="199572" y="2143915"/>
            <a:ext cx="4460817" cy="4033048"/>
          </a:xfrm>
        </p:spPr>
        <p:txBody>
          <a:bodyPr vert="horz" lIns="91440" tIns="45720" rIns="91440" bIns="45720" rtlCol="0" anchor="t">
            <a:normAutofit/>
          </a:bodyPr>
          <a:lstStyle/>
          <a:p>
            <a:pPr marL="0" indent="0">
              <a:buNone/>
            </a:pPr>
            <a:r>
              <a:rPr lang="en-GB" sz="4000" dirty="0">
                <a:cs typeface="Calibri"/>
              </a:rPr>
              <a:t>We hope you enjoyed Glasgow Museum's Climate Stories.</a:t>
            </a:r>
          </a:p>
        </p:txBody>
      </p:sp>
    </p:spTree>
    <p:extLst>
      <p:ext uri="{BB962C8B-B14F-4D97-AF65-F5344CB8AC3E}">
        <p14:creationId xmlns:p14="http://schemas.microsoft.com/office/powerpoint/2010/main" val="1815319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descr="detail image">
            <a:extLst>
              <a:ext uri="{FF2B5EF4-FFF2-40B4-BE49-F238E27FC236}">
                <a16:creationId xmlns:a16="http://schemas.microsoft.com/office/drawing/2014/main" id="{2250B912-0222-A24C-9588-68439D743BA4}"/>
              </a:ext>
            </a:extLst>
          </p:cNvPr>
          <p:cNvPicPr>
            <a:picLocks/>
          </p:cNvPicPr>
          <p:nvPr/>
        </p:nvPicPr>
        <p:blipFill rotWithShape="1">
          <a:blip r:embed="rId2">
            <a:extLst>
              <a:ext uri="{28A0092B-C50C-407E-A947-70E740481C1C}">
                <a14:useLocalDpi xmlns:a14="http://schemas.microsoft.com/office/drawing/2010/main" val="0"/>
              </a:ext>
            </a:extLst>
          </a:blip>
          <a:srcRect t="1659" r="2" b="1662"/>
          <a:stretch/>
        </p:blipFill>
        <p:spPr bwMode="auto">
          <a:xfrm>
            <a:off x="393308" y="352931"/>
            <a:ext cx="5559480" cy="3749040"/>
          </a:xfrm>
          <a:prstGeom prst="rect">
            <a:avLst/>
          </a:prstGeom>
          <a:noFill/>
        </p:spPr>
      </p:pic>
      <p:pic>
        <p:nvPicPr>
          <p:cNvPr id="5" name="Picture 4" descr="detail image">
            <a:extLst>
              <a:ext uri="{FF2B5EF4-FFF2-40B4-BE49-F238E27FC236}">
                <a16:creationId xmlns:a16="http://schemas.microsoft.com/office/drawing/2014/main" id="{79D3824A-D3E6-7243-BE24-BA96C63BF483}"/>
              </a:ext>
            </a:extLst>
          </p:cNvPr>
          <p:cNvPicPr/>
          <p:nvPr/>
        </p:nvPicPr>
        <p:blipFill rotWithShape="1">
          <a:blip r:embed="rId3">
            <a:extLst>
              <a:ext uri="{28A0092B-C50C-407E-A947-70E740481C1C}">
                <a14:useLocalDpi xmlns:a14="http://schemas.microsoft.com/office/drawing/2010/main" val="0"/>
              </a:ext>
            </a:extLst>
          </a:blip>
          <a:srcRect t="17611" r="1" b="17844"/>
          <a:stretch/>
        </p:blipFill>
        <p:spPr bwMode="auto">
          <a:xfrm>
            <a:off x="6251736" y="357013"/>
            <a:ext cx="5546955" cy="3749040"/>
          </a:xfrm>
          <a:prstGeom prst="rect">
            <a:avLst/>
          </a:prstGeom>
          <a:noFill/>
        </p:spPr>
      </p:pic>
      <p:cxnSp>
        <p:nvCxnSpPr>
          <p:cNvPr id="19" name="Straight Connector 18">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FDCCB67B-E064-4341-BC11-23B7DBA2B73E}"/>
              </a:ext>
            </a:extLst>
          </p:cNvPr>
          <p:cNvSpPr>
            <a:spLocks noGrp="1"/>
          </p:cNvSpPr>
          <p:nvPr>
            <p:ph idx="1"/>
          </p:nvPr>
        </p:nvSpPr>
        <p:spPr>
          <a:xfrm>
            <a:off x="4945336" y="4615840"/>
            <a:ext cx="6464779" cy="1265484"/>
          </a:xfrm>
        </p:spPr>
        <p:txBody>
          <a:bodyPr anchor="ctr">
            <a:normAutofit/>
          </a:bodyPr>
          <a:lstStyle/>
          <a:p>
            <a:pPr marL="0" indent="0">
              <a:buNone/>
            </a:pPr>
            <a:r>
              <a:rPr lang="en-US" sz="2200">
                <a:solidFill>
                  <a:schemeClr val="bg1"/>
                </a:solidFill>
                <a:cs typeface="Calibri"/>
              </a:rPr>
              <a:t>A) 1980</a:t>
            </a:r>
            <a:endParaRPr lang="en-US"/>
          </a:p>
          <a:p>
            <a:pPr marL="457200" indent="-457200">
              <a:buAutoNum type="alphaLcParenR"/>
            </a:pPr>
            <a:endParaRPr lang="en-US" sz="2200">
              <a:solidFill>
                <a:schemeClr val="bg1"/>
              </a:solidFill>
              <a:cs typeface="Calibri"/>
            </a:endParaRPr>
          </a:p>
          <a:p>
            <a:pPr marL="0" indent="0">
              <a:buNone/>
            </a:pPr>
            <a:endParaRPr lang="en-US" sz="2200">
              <a:solidFill>
                <a:schemeClr val="bg1"/>
              </a:solidFill>
              <a:cs typeface="Calibri"/>
            </a:endParaRPr>
          </a:p>
        </p:txBody>
      </p:sp>
      <p:sp>
        <p:nvSpPr>
          <p:cNvPr id="3" name="TextBox 2">
            <a:extLst>
              <a:ext uri="{FF2B5EF4-FFF2-40B4-BE49-F238E27FC236}">
                <a16:creationId xmlns:a16="http://schemas.microsoft.com/office/drawing/2014/main" id="{06A600B9-BFA1-4731-B760-EF771BFB1C2E}"/>
              </a:ext>
            </a:extLst>
          </p:cNvPr>
          <p:cNvSpPr txBox="1"/>
          <p:nvPr/>
        </p:nvSpPr>
        <p:spPr>
          <a:xfrm>
            <a:off x="4947104" y="4990647"/>
            <a:ext cx="27432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200">
                <a:solidFill>
                  <a:srgbClr val="FCFAFA"/>
                </a:solidFill>
              </a:rPr>
              <a:t>B) 1965</a:t>
            </a:r>
            <a:endParaRPr lang="en-US" sz="2200">
              <a:solidFill>
                <a:srgbClr val="FCFAFA"/>
              </a:solidFill>
              <a:cs typeface="Calibri"/>
            </a:endParaRPr>
          </a:p>
          <a:p>
            <a:r>
              <a:rPr lang="en-GB" sz="2200">
                <a:solidFill>
                  <a:srgbClr val="FCFAFA"/>
                </a:solidFill>
              </a:rPr>
              <a:t>C) 2001</a:t>
            </a:r>
            <a:endParaRPr lang="en-GB" sz="2200">
              <a:solidFill>
                <a:srgbClr val="FCFAFA"/>
              </a:solidFill>
              <a:cs typeface="Calibri"/>
            </a:endParaRPr>
          </a:p>
        </p:txBody>
      </p:sp>
      <p:sp>
        <p:nvSpPr>
          <p:cNvPr id="6" name="TextBox 5">
            <a:extLst>
              <a:ext uri="{FF2B5EF4-FFF2-40B4-BE49-F238E27FC236}">
                <a16:creationId xmlns:a16="http://schemas.microsoft.com/office/drawing/2014/main" id="{B7E11CD9-0C73-4891-9510-2D971532F2FB}"/>
              </a:ext>
            </a:extLst>
          </p:cNvPr>
          <p:cNvSpPr txBox="1"/>
          <p:nvPr/>
        </p:nvSpPr>
        <p:spPr>
          <a:xfrm>
            <a:off x="888093" y="4879521"/>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ea typeface="+mn-lt"/>
                <a:cs typeface="+mn-lt"/>
              </a:rPr>
              <a:t>When did the Singer Sewing machine factory finally close? </a:t>
            </a:r>
            <a:endParaRPr lang="en-GB">
              <a:solidFill>
                <a:schemeClr val="bg1"/>
              </a:solidFill>
              <a:ea typeface="+mn-lt"/>
              <a:cs typeface="+mn-lt"/>
            </a:endParaRPr>
          </a:p>
          <a:p>
            <a:pPr algn="l"/>
            <a:endParaRPr lang="en-GB">
              <a:cs typeface="Calibri"/>
            </a:endParaRPr>
          </a:p>
        </p:txBody>
      </p:sp>
    </p:spTree>
    <p:extLst>
      <p:ext uri="{BB962C8B-B14F-4D97-AF65-F5344CB8AC3E}">
        <p14:creationId xmlns:p14="http://schemas.microsoft.com/office/powerpoint/2010/main" val="208464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14D12BE-8B3C-874B-8A1B-C6D9424C17B7}"/>
              </a:ext>
            </a:extLst>
          </p:cNvPr>
          <p:cNvSpPr>
            <a:spLocks noGrp="1"/>
          </p:cNvSpPr>
          <p:nvPr>
            <p:ph type="title"/>
          </p:nvPr>
        </p:nvSpPr>
        <p:spPr>
          <a:xfrm>
            <a:off x="648929" y="629266"/>
            <a:ext cx="3505495" cy="1622321"/>
          </a:xfrm>
        </p:spPr>
        <p:txBody>
          <a:bodyPr vert="horz" lIns="91440" tIns="45720" rIns="91440" bIns="45720" rtlCol="0" anchor="ctr">
            <a:normAutofit/>
          </a:bodyPr>
          <a:lstStyle/>
          <a:p>
            <a:r>
              <a:rPr lang="en-US" sz="3700" kern="1200">
                <a:solidFill>
                  <a:schemeClr val="tx1"/>
                </a:solidFill>
                <a:latin typeface="+mj-lt"/>
                <a:ea typeface="+mj-ea"/>
                <a:cs typeface="+mj-cs"/>
              </a:rPr>
              <a:t>Which of the following is UNTRUE?</a:t>
            </a:r>
          </a:p>
        </p:txBody>
      </p:sp>
      <p:sp>
        <p:nvSpPr>
          <p:cNvPr id="8" name="TextBox 7">
            <a:extLst>
              <a:ext uri="{FF2B5EF4-FFF2-40B4-BE49-F238E27FC236}">
                <a16:creationId xmlns:a16="http://schemas.microsoft.com/office/drawing/2014/main" id="{61DC6D44-4F2C-5E47-9050-D12A1B81B107}"/>
              </a:ext>
            </a:extLst>
          </p:cNvPr>
          <p:cNvSpPr txBox="1"/>
          <p:nvPr/>
        </p:nvSpPr>
        <p:spPr>
          <a:xfrm>
            <a:off x="648931" y="2438400"/>
            <a:ext cx="3505494" cy="3785419"/>
          </a:xfrm>
          <a:prstGeom prst="rect">
            <a:avLst/>
          </a:prstGeom>
        </p:spPr>
        <p:txBody>
          <a:bodyPr vert="horz" lIns="91440" tIns="45720" rIns="91440" bIns="45720" rtlCol="0">
            <a:normAutofit/>
          </a:bodyPr>
          <a:lstStyle/>
          <a:p>
            <a:pPr marL="571500" indent="-457200">
              <a:lnSpc>
                <a:spcPct val="90000"/>
              </a:lnSpc>
              <a:spcAft>
                <a:spcPts val="600"/>
              </a:spcAft>
              <a:buFont typeface="+mj-lt"/>
              <a:buAutoNum type="alphaLcParenR"/>
            </a:pPr>
            <a:r>
              <a:rPr lang="en-US" sz="2000"/>
              <a:t>This gown is around 300 years old</a:t>
            </a:r>
          </a:p>
          <a:p>
            <a:pPr marL="571500" indent="-457200">
              <a:lnSpc>
                <a:spcPct val="90000"/>
              </a:lnSpc>
              <a:spcAft>
                <a:spcPts val="600"/>
              </a:spcAft>
              <a:buFont typeface="+mj-lt"/>
              <a:buAutoNum type="alphaLcParenR"/>
            </a:pPr>
            <a:r>
              <a:rPr lang="en-US" sz="2000"/>
              <a:t>It was worn (by different women) for 150 years!</a:t>
            </a:r>
          </a:p>
          <a:p>
            <a:pPr marL="571500" indent="-457200">
              <a:lnSpc>
                <a:spcPct val="90000"/>
              </a:lnSpc>
              <a:spcAft>
                <a:spcPts val="600"/>
              </a:spcAft>
              <a:buFont typeface="+mj-lt"/>
              <a:buAutoNum type="alphaLcParenR"/>
            </a:pPr>
            <a:r>
              <a:rPr lang="en-US" sz="2000"/>
              <a:t>It belonged to Jean </a:t>
            </a:r>
            <a:r>
              <a:rPr lang="en-US" sz="2000" err="1"/>
              <a:t>Armour</a:t>
            </a:r>
            <a:r>
              <a:rPr lang="en-US" sz="2000"/>
              <a:t> (Robert Burns’ wife)</a:t>
            </a:r>
          </a:p>
        </p:txBody>
      </p:sp>
      <p:sp>
        <p:nvSpPr>
          <p:cNvPr id="72" name="Rectangle 7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5" name="Picture 1" descr="detail image">
            <a:extLst>
              <a:ext uri="{FF2B5EF4-FFF2-40B4-BE49-F238E27FC236}">
                <a16:creationId xmlns:a16="http://schemas.microsoft.com/office/drawing/2014/main" id="{EC764161-E821-1E48-A203-44F0B75E76A9}"/>
              </a:ext>
            </a:extLst>
          </p:cNvPr>
          <p:cNvPicPr>
            <a:picLocks noChangeAspect="1" noChangeArrowheads="1"/>
          </p:cNvPicPr>
          <p:nvPr/>
        </p:nvPicPr>
        <p:blipFill rotWithShape="1">
          <a:blip r:embed="rId2" r:link="rId3">
            <a:extLst>
              <a:ext uri="{28A0092B-C50C-407E-A947-70E740481C1C}">
                <a14:useLocalDpi xmlns:a14="http://schemas.microsoft.com/office/drawing/2010/main" val="0"/>
              </a:ext>
            </a:extLst>
          </a:blip>
          <a:srcRect r="1725"/>
          <a:stretch>
            <a:fillRect/>
          </a:stretch>
        </p:blipFill>
        <p:spPr bwMode="auto">
          <a:xfrm>
            <a:off x="7057430" y="807593"/>
            <a:ext cx="2716195" cy="5239568"/>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101E37B-18C2-FD44-9834-E9CDD9FF2E15}"/>
              </a:ext>
            </a:extLst>
          </p:cNvPr>
          <p:cNvSpPr txBox="1"/>
          <p:nvPr/>
        </p:nvSpPr>
        <p:spPr>
          <a:xfrm>
            <a:off x="648931" y="5043488"/>
            <a:ext cx="3659771" cy="1180331"/>
          </a:xfrm>
          <a:prstGeom prst="rect">
            <a:avLst/>
          </a:prstGeom>
        </p:spPr>
        <p:txBody>
          <a:bodyPr vert="horz" lIns="91440" tIns="45720" rIns="91440" bIns="45720" rtlCol="0">
            <a:normAutofit fontScale="92500" lnSpcReduction="10000"/>
          </a:bodyPr>
          <a:lstStyle/>
          <a:p>
            <a:pPr>
              <a:lnSpc>
                <a:spcPct val="90000"/>
              </a:lnSpc>
              <a:spcAft>
                <a:spcPts val="600"/>
              </a:spcAft>
            </a:pPr>
            <a:r>
              <a:rPr lang="en-US" sz="2000"/>
              <a:t>Do you mend or alter your own clothes? </a:t>
            </a:r>
          </a:p>
          <a:p>
            <a:pPr>
              <a:lnSpc>
                <a:spcPct val="90000"/>
              </a:lnSpc>
              <a:spcAft>
                <a:spcPts val="600"/>
              </a:spcAft>
            </a:pPr>
            <a:endParaRPr lang="en-US" sz="2000"/>
          </a:p>
          <a:p>
            <a:pPr>
              <a:lnSpc>
                <a:spcPct val="90000"/>
              </a:lnSpc>
              <a:spcAft>
                <a:spcPts val="600"/>
              </a:spcAft>
            </a:pPr>
            <a:r>
              <a:rPr lang="en-US" sz="2000"/>
              <a:t>How did you learn to do this?</a:t>
            </a:r>
          </a:p>
        </p:txBody>
      </p:sp>
      <p:sp>
        <p:nvSpPr>
          <p:cNvPr id="4" name="Rectangle 2">
            <a:extLst>
              <a:ext uri="{FF2B5EF4-FFF2-40B4-BE49-F238E27FC236}">
                <a16:creationId xmlns:a16="http://schemas.microsoft.com/office/drawing/2014/main" id="{4998797D-517A-D247-B503-272708464F4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8663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7" dur="500"/>
                                        <p:tgtEl>
                                          <p:spTgt spid="8">
                                            <p:txEl>
                                              <p:pRg st="2" end="2"/>
                                            </p:txEl>
                                          </p:spTgt>
                                        </p:tgtEl>
                                        <p:attrNameLst>
                                          <p:attrName>ppt_y</p:attrName>
                                        </p:attrNameLst>
                                      </p:cBhvr>
                                      <p:tavLst>
                                        <p:tav tm="0">
                                          <p:val>
                                            <p:strVal val="ppt_y"/>
                                          </p:val>
                                        </p:tav>
                                        <p:tav tm="100000">
                                          <p:val>
                                            <p:strVal val="1+ppt_h/2"/>
                                          </p:val>
                                        </p:tav>
                                      </p:tavLst>
                                    </p:anim>
                                    <p:set>
                                      <p:cBhvr>
                                        <p:cTn id="8" dur="1" fill="hold">
                                          <p:stCondLst>
                                            <p:cond delay="499"/>
                                          </p:stCondLst>
                                        </p:cTn>
                                        <p:tgtEl>
                                          <p:spTgt spid="8">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detail image">
            <a:extLst>
              <a:ext uri="{FF2B5EF4-FFF2-40B4-BE49-F238E27FC236}">
                <a16:creationId xmlns:a16="http://schemas.microsoft.com/office/drawing/2014/main" id="{9914A2B0-0DD1-C549-BFFB-81E7F6C9D67C}"/>
              </a:ext>
            </a:extLst>
          </p:cNvPr>
          <p:cNvPicPr>
            <a:picLocks noGrp="1"/>
          </p:cNvPicPr>
          <p:nvPr>
            <p:ph idx="1"/>
          </p:nvPr>
        </p:nvPicPr>
        <p:blipFill rotWithShape="1">
          <a:blip r:embed="rId2">
            <a:extLst>
              <a:ext uri="{28A0092B-C50C-407E-A947-70E740481C1C}">
                <a14:useLocalDpi xmlns:a14="http://schemas.microsoft.com/office/drawing/2010/main" val="0"/>
              </a:ext>
            </a:extLst>
          </a:blip>
          <a:srcRect t="4545" r="2" b="12653"/>
          <a:stretch/>
        </p:blipFill>
        <p:spPr bwMode="auto">
          <a:xfrm>
            <a:off x="1" y="10"/>
            <a:ext cx="6936390" cy="6857990"/>
          </a:xfrm>
          <a:prstGeom prst="rect">
            <a:avLst/>
          </a:prstGeom>
          <a:noFill/>
        </p:spPr>
      </p:pic>
      <p:sp>
        <p:nvSpPr>
          <p:cNvPr id="2" name="TextBox 1">
            <a:extLst>
              <a:ext uri="{FF2B5EF4-FFF2-40B4-BE49-F238E27FC236}">
                <a16:creationId xmlns:a16="http://schemas.microsoft.com/office/drawing/2014/main" id="{09A08BC5-C6B0-4A2C-9504-8AEED8F92984}"/>
              </a:ext>
            </a:extLst>
          </p:cNvPr>
          <p:cNvSpPr txBox="1"/>
          <p:nvPr/>
        </p:nvSpPr>
        <p:spPr>
          <a:xfrm>
            <a:off x="7531610" y="779573"/>
            <a:ext cx="4286646" cy="539739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indent="-228600">
              <a:lnSpc>
                <a:spcPct val="90000"/>
              </a:lnSpc>
              <a:spcAft>
                <a:spcPts val="600"/>
              </a:spcAft>
              <a:buFont typeface="Arial" panose="020B0604020202020204" pitchFamily="34" charset="0"/>
              <a:buChar char="•"/>
            </a:pPr>
            <a:r>
              <a:rPr lang="en-US" sz="4000" dirty="0"/>
              <a:t>Upcycling is not just a recent trend. This house dress is made from 2 imitation Kashmiri wool shawls and silk velvet…. it was made in Uddingston in 1890-92! </a:t>
            </a:r>
            <a:endParaRPr lang="en-US" sz="4000" dirty="0">
              <a:cs typeface="Calibri"/>
            </a:endParaRPr>
          </a:p>
          <a:p>
            <a:pPr>
              <a:lnSpc>
                <a:spcPct val="90000"/>
              </a:lnSpc>
              <a:spcAft>
                <a:spcPts val="600"/>
              </a:spcAft>
            </a:pPr>
            <a:endParaRPr lang="en-US" sz="4000" dirty="0">
              <a:cs typeface="Calibri"/>
            </a:endParaRPr>
          </a:p>
        </p:txBody>
      </p:sp>
    </p:spTree>
    <p:extLst>
      <p:ext uri="{BB962C8B-B14F-4D97-AF65-F5344CB8AC3E}">
        <p14:creationId xmlns:p14="http://schemas.microsoft.com/office/powerpoint/2010/main" val="1621420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Paisley Pattern Wallpaper Blue Free Stock Photo - Public ...">
            <a:extLst>
              <a:ext uri="{FF2B5EF4-FFF2-40B4-BE49-F238E27FC236}">
                <a16:creationId xmlns:a16="http://schemas.microsoft.com/office/drawing/2014/main" id="{D8281BC5-D640-4392-9322-BEB07FB14218}"/>
              </a:ext>
            </a:extLst>
          </p:cNvPr>
          <p:cNvPicPr>
            <a:picLocks noChangeAspect="1"/>
          </p:cNvPicPr>
          <p:nvPr/>
        </p:nvPicPr>
        <p:blipFill rotWithShape="1">
          <a:blip r:embed="rId2"/>
          <a:srcRect t="18980" b="10096"/>
          <a:stretch/>
        </p:blipFill>
        <p:spPr>
          <a:xfrm>
            <a:off x="1" y="10"/>
            <a:ext cx="9669642" cy="6857990"/>
          </a:xfrm>
          <a:prstGeom prst="rect">
            <a:avLst/>
          </a:prstGeom>
        </p:spPr>
      </p:pic>
      <p:sp>
        <p:nvSpPr>
          <p:cNvPr id="10" name="Rectangle 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07792FF-7211-42AE-85D0-17BBC18623D3}"/>
              </a:ext>
            </a:extLst>
          </p:cNvPr>
          <p:cNvSpPr txBox="1"/>
          <p:nvPr/>
        </p:nvSpPr>
        <p:spPr>
          <a:xfrm>
            <a:off x="7531610" y="590887"/>
            <a:ext cx="4667380" cy="3720814"/>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Aft>
                <a:spcPts val="600"/>
              </a:spcAft>
            </a:pPr>
            <a:r>
              <a:rPr lang="en-US" sz="3200" dirty="0">
                <a:cs typeface="Calibri"/>
              </a:rPr>
              <a:t>Where does Paisley pattern come from? </a:t>
            </a:r>
          </a:p>
          <a:p>
            <a:pPr>
              <a:lnSpc>
                <a:spcPct val="90000"/>
              </a:lnSpc>
              <a:spcAft>
                <a:spcPts val="600"/>
              </a:spcAft>
            </a:pPr>
            <a:endParaRPr lang="en-US" sz="3200" dirty="0">
              <a:cs typeface="Calibri"/>
            </a:endParaRPr>
          </a:p>
          <a:p>
            <a:pPr marL="457200" indent="-457200">
              <a:lnSpc>
                <a:spcPct val="90000"/>
              </a:lnSpc>
              <a:spcAft>
                <a:spcPts val="600"/>
              </a:spcAft>
              <a:buAutoNum type="alphaLcParenR"/>
            </a:pPr>
            <a:r>
              <a:rPr lang="en-US" sz="3200" dirty="0">
                <a:cs typeface="Calibri"/>
              </a:rPr>
              <a:t>Paisley</a:t>
            </a:r>
          </a:p>
          <a:p>
            <a:pPr marL="457200" indent="-457200">
              <a:lnSpc>
                <a:spcPct val="90000"/>
              </a:lnSpc>
              <a:spcAft>
                <a:spcPts val="600"/>
              </a:spcAft>
              <a:buAutoNum type="alphaLcParenR"/>
            </a:pPr>
            <a:r>
              <a:rPr lang="en-US" sz="3200" dirty="0">
                <a:cs typeface="Calibri"/>
              </a:rPr>
              <a:t>India/ Kashmir</a:t>
            </a:r>
          </a:p>
          <a:p>
            <a:pPr marL="457200" indent="-457200">
              <a:lnSpc>
                <a:spcPct val="90000"/>
              </a:lnSpc>
              <a:spcAft>
                <a:spcPts val="600"/>
              </a:spcAft>
              <a:buAutoNum type="alphaLcParenR"/>
            </a:pPr>
            <a:r>
              <a:rPr lang="en-US" sz="3200" dirty="0">
                <a:cs typeface="Calibri"/>
              </a:rPr>
              <a:t>Ancient Celtic art (from Britain)</a:t>
            </a:r>
          </a:p>
          <a:p>
            <a:pPr marL="457200" indent="-457200">
              <a:lnSpc>
                <a:spcPct val="90000"/>
              </a:lnSpc>
              <a:spcAft>
                <a:spcPts val="600"/>
              </a:spcAft>
              <a:buAutoNum type="alphaLcParenR"/>
            </a:pPr>
            <a:endParaRPr lang="en-US" sz="3200" dirty="0">
              <a:cs typeface="Calibri"/>
            </a:endParaRPr>
          </a:p>
        </p:txBody>
      </p:sp>
      <p:sp>
        <p:nvSpPr>
          <p:cNvPr id="4" name="TextBox 3">
            <a:extLst>
              <a:ext uri="{FF2B5EF4-FFF2-40B4-BE49-F238E27FC236}">
                <a16:creationId xmlns:a16="http://schemas.microsoft.com/office/drawing/2014/main" id="{983938E1-C9C7-438E-A8A0-584500072F80}"/>
              </a:ext>
            </a:extLst>
          </p:cNvPr>
          <p:cNvSpPr txBox="1"/>
          <p:nvPr/>
        </p:nvSpPr>
        <p:spPr>
          <a:xfrm>
            <a:off x="7543888" y="4228966"/>
            <a:ext cx="402080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ea typeface="+mn-lt"/>
                <a:cs typeface="+mn-lt"/>
              </a:rPr>
              <a:t>d) All of the above</a:t>
            </a:r>
            <a:endParaRPr lang="en-US" sz="3200" dirty="0"/>
          </a:p>
        </p:txBody>
      </p:sp>
    </p:spTree>
    <p:extLst>
      <p:ext uri="{BB962C8B-B14F-4D97-AF65-F5344CB8AC3E}">
        <p14:creationId xmlns:p14="http://schemas.microsoft.com/office/powerpoint/2010/main" val="2830163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814536E-823E-4E91-9A43-C4532758D8FF}"/>
              </a:ext>
            </a:extLst>
          </p:cNvPr>
          <p:cNvSpPr txBox="1"/>
          <p:nvPr/>
        </p:nvSpPr>
        <p:spPr>
          <a:xfrm>
            <a:off x="5021821" y="3812954"/>
            <a:ext cx="6465287" cy="1516014"/>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r>
              <a:rPr lang="en-US" sz="4400" kern="1200">
                <a:solidFill>
                  <a:srgbClr val="FFFFFF"/>
                </a:solidFill>
                <a:latin typeface="+mj-lt"/>
                <a:ea typeface="+mj-ea"/>
                <a:cs typeface="+mj-cs"/>
              </a:rPr>
              <a:t>Have you ever darned or mended your own clothes?</a:t>
            </a:r>
          </a:p>
        </p:txBody>
      </p:sp>
      <p:cxnSp>
        <p:nvCxnSpPr>
          <p:cNvPr id="28" name="Straight Connector 27">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descr="detail image">
            <a:extLst>
              <a:ext uri="{FF2B5EF4-FFF2-40B4-BE49-F238E27FC236}">
                <a16:creationId xmlns:a16="http://schemas.microsoft.com/office/drawing/2014/main" id="{146524D9-D96D-1443-9559-047199869685}"/>
              </a:ext>
            </a:extLst>
          </p:cNvPr>
          <p:cNvPicPr/>
          <p:nvPr/>
        </p:nvPicPr>
        <p:blipFill rotWithShape="1">
          <a:blip r:embed="rId2">
            <a:extLst>
              <a:ext uri="{28A0092B-C50C-407E-A947-70E740481C1C}">
                <a14:useLocalDpi xmlns:a14="http://schemas.microsoft.com/office/drawing/2010/main" val="0"/>
              </a:ext>
            </a:extLst>
          </a:blip>
          <a:srcRect b="13365"/>
          <a:stretch/>
        </p:blipFill>
        <p:spPr bwMode="auto">
          <a:xfrm>
            <a:off x="317635" y="321733"/>
            <a:ext cx="4160452" cy="6214534"/>
          </a:xfrm>
          <a:prstGeom prst="rect">
            <a:avLst/>
          </a:prstGeom>
          <a:noFill/>
        </p:spPr>
      </p:pic>
      <p:pic>
        <p:nvPicPr>
          <p:cNvPr id="4" name="Content Placeholder 3" descr="detail image">
            <a:extLst>
              <a:ext uri="{FF2B5EF4-FFF2-40B4-BE49-F238E27FC236}">
                <a16:creationId xmlns:a16="http://schemas.microsoft.com/office/drawing/2014/main" id="{2EB70060-CEF9-FA48-B8CF-24BC6D65B7EC}"/>
              </a:ext>
            </a:extLst>
          </p:cNvPr>
          <p:cNvPicPr>
            <a:picLocks/>
          </p:cNvPicPr>
          <p:nvPr/>
        </p:nvPicPr>
        <p:blipFill rotWithShape="1">
          <a:blip r:embed="rId3">
            <a:extLst>
              <a:ext uri="{28A0092B-C50C-407E-A947-70E740481C1C}">
                <a14:useLocalDpi xmlns:a14="http://schemas.microsoft.com/office/drawing/2010/main" val="0"/>
              </a:ext>
            </a:extLst>
          </a:blip>
          <a:srcRect t="18073" r="2" b="19483"/>
          <a:stretch/>
        </p:blipFill>
        <p:spPr bwMode="auto">
          <a:xfrm>
            <a:off x="4654296" y="299363"/>
            <a:ext cx="7217085" cy="3008188"/>
          </a:xfrm>
          <a:prstGeom prst="rect">
            <a:avLst/>
          </a:prstGeom>
          <a:noFill/>
        </p:spPr>
      </p:pic>
      <p:sp>
        <p:nvSpPr>
          <p:cNvPr id="3" name="TextBox 2">
            <a:extLst>
              <a:ext uri="{FF2B5EF4-FFF2-40B4-BE49-F238E27FC236}">
                <a16:creationId xmlns:a16="http://schemas.microsoft.com/office/drawing/2014/main" id="{C9825CBA-028E-4ED6-98AB-62AF6682960F}"/>
              </a:ext>
            </a:extLst>
          </p:cNvPr>
          <p:cNvSpPr txBox="1"/>
          <p:nvPr/>
        </p:nvSpPr>
        <p:spPr>
          <a:xfrm>
            <a:off x="449944" y="6108950"/>
            <a:ext cx="46881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Darner and Sampler from our collection</a:t>
            </a:r>
          </a:p>
        </p:txBody>
      </p:sp>
    </p:spTree>
    <p:extLst>
      <p:ext uri="{BB962C8B-B14F-4D97-AF65-F5344CB8AC3E}">
        <p14:creationId xmlns:p14="http://schemas.microsoft.com/office/powerpoint/2010/main" val="3484576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7" name="Straight Connector 136">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39" name="Rectangle 13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699FD5-3367-9F49-BC97-4E4C68C47EA1}"/>
              </a:ext>
            </a:extLst>
          </p:cNvPr>
          <p:cNvSpPr>
            <a:spLocks noGrp="1"/>
          </p:cNvSpPr>
          <p:nvPr>
            <p:ph type="title"/>
          </p:nvPr>
        </p:nvSpPr>
        <p:spPr>
          <a:xfrm>
            <a:off x="527538" y="4756638"/>
            <a:ext cx="11139854" cy="930447"/>
          </a:xfrm>
        </p:spPr>
        <p:txBody>
          <a:bodyPr vert="horz" lIns="91440" tIns="45720" rIns="91440" bIns="45720" rtlCol="0" anchor="b">
            <a:normAutofit fontScale="90000"/>
          </a:bodyPr>
          <a:lstStyle/>
          <a:p>
            <a:pPr algn="ctr"/>
            <a:br>
              <a:rPr lang="en-US" sz="3000">
                <a:solidFill>
                  <a:srgbClr val="FFFFFF"/>
                </a:solidFill>
              </a:rPr>
            </a:br>
            <a:r>
              <a:rPr lang="en-US" sz="3000">
                <a:solidFill>
                  <a:srgbClr val="FFFFFF"/>
                </a:solidFill>
              </a:rPr>
              <a:t>Did you ever shop in the Barras or Paddy’s Market? Do you visit charity shops?</a:t>
            </a:r>
            <a:br>
              <a:rPr lang="en-US" sz="3000">
                <a:solidFill>
                  <a:srgbClr val="FFFFFF"/>
                </a:solidFill>
              </a:rPr>
            </a:br>
            <a:r>
              <a:rPr lang="en-US" sz="3000">
                <a:solidFill>
                  <a:srgbClr val="FFFFFF"/>
                </a:solidFill>
              </a:rPr>
              <a:t>Eric Watt- At the Barrows and Paddy’s Market 1955 Andrew MacDonald</a:t>
            </a:r>
          </a:p>
        </p:txBody>
      </p:sp>
      <p:pic>
        <p:nvPicPr>
          <p:cNvPr id="1028" name="Picture 4" descr="Paddy's Market, Old Glasgow...">
            <a:extLst>
              <a:ext uri="{FF2B5EF4-FFF2-40B4-BE49-F238E27FC236}">
                <a16:creationId xmlns:a16="http://schemas.microsoft.com/office/drawing/2014/main" id="{40B91543-3B54-D44D-86E2-8A860FA4C9F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96447" y="307731"/>
            <a:ext cx="4703102" cy="399763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etail image">
            <a:extLst>
              <a:ext uri="{FF2B5EF4-FFF2-40B4-BE49-F238E27FC236}">
                <a16:creationId xmlns:a16="http://schemas.microsoft.com/office/drawing/2014/main" id="{4AE76D40-4EA9-B94F-9CFC-3AB817FFA08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6416043" y="376519"/>
            <a:ext cx="5455917" cy="3860061"/>
          </a:xfrm>
          <a:prstGeom prst="rect">
            <a:avLst/>
          </a:prstGeom>
          <a:noFill/>
          <a:extLst>
            <a:ext uri="{909E8E84-426E-40DD-AFC4-6F175D3DCCD1}">
              <a14:hiddenFill xmlns:a14="http://schemas.microsoft.com/office/drawing/2010/main">
                <a:solidFill>
                  <a:srgbClr val="FFFFFF"/>
                </a:solidFill>
              </a14:hiddenFill>
            </a:ext>
          </a:extLst>
        </p:spPr>
      </p:pic>
      <p:cxnSp>
        <p:nvCxnSpPr>
          <p:cNvPr id="141" name="Straight Connector 14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122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936</Words>
  <Application>Microsoft Macintosh PowerPoint</Application>
  <PresentationFormat>Widescreen</PresentationFormat>
  <Paragraphs>102</Paragraphs>
  <Slides>30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Calibri Light</vt:lpstr>
      <vt:lpstr>Office Theme</vt:lpstr>
      <vt:lpstr>Our climate stories Glasgow Museum's Collections</vt:lpstr>
      <vt:lpstr>PowerPoint Presentation</vt:lpstr>
      <vt:lpstr>Clothes and mending</vt:lpstr>
      <vt:lpstr>PowerPoint Presentation</vt:lpstr>
      <vt:lpstr>Which of the following is UNTRUE?</vt:lpstr>
      <vt:lpstr>PowerPoint Presentation</vt:lpstr>
      <vt:lpstr>PowerPoint Presentation</vt:lpstr>
      <vt:lpstr>PowerPoint Presentation</vt:lpstr>
      <vt:lpstr> Did you ever shop in the Barras or Paddy’s Market? Do you visit charity shops? Eric Watt- At the Barrows and Paddy’s Market 1955 Andrew MacDonald</vt:lpstr>
      <vt:lpstr>Recycling and upcycling</vt:lpstr>
      <vt:lpstr> How much rubbish did residents of Glasgow throw away in 2019 (according to the council’s Resources and Recycling Strategy 2020-30)  </vt:lpstr>
      <vt:lpstr>PowerPoint Presentation</vt:lpstr>
      <vt:lpstr>PowerPoint Presentation</vt:lpstr>
      <vt:lpstr>PowerPoint Presentation</vt:lpstr>
      <vt:lpstr>Transport and Technology</vt:lpstr>
      <vt:lpstr>How did you travel to school or on holiday when you were a child?   A little girl plays in a wrecked car in Pollokshields. -Eric Watt, circa 1960s. And Queen Street station, Glasgow Fair 1955 Thomas Robertson</vt:lpstr>
      <vt:lpstr>PowerPoint Presentation</vt:lpstr>
      <vt:lpstr>PowerPoint Presentation</vt:lpstr>
      <vt:lpstr>   When was the last gas streetlight in Glasgow lit for the final time</vt:lpstr>
      <vt:lpstr>Did you ever make or have a go cart, bogey or guider?  Did you ever make toys and games from rubbish or things around you?</vt:lpstr>
      <vt:lpstr>Natural History, biodiversity and extinction</vt:lpstr>
      <vt:lpstr>PowerPoint Presentation</vt:lpstr>
      <vt:lpstr>How have the river and canal changed since the 1960s and 70s?  </vt:lpstr>
      <vt:lpstr>PowerPoint Presentation</vt:lpstr>
      <vt:lpstr>How many different types of bees can be found in Scotland?   </vt:lpstr>
      <vt:lpstr>What are these?</vt:lpstr>
      <vt:lpstr>PowerPoint Presentation</vt:lpstr>
      <vt:lpstr>PowerPoint Presentation</vt:lpstr>
      <vt:lpstr>What do you think are the most important things we can do for the environment?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Diana Morton</dc:creator>
  <cp:lastModifiedBy>Alicia Watson</cp:lastModifiedBy>
  <cp:revision>168</cp:revision>
  <dcterms:created xsi:type="dcterms:W3CDTF">2021-05-31T08:34:10Z</dcterms:created>
  <dcterms:modified xsi:type="dcterms:W3CDTF">2021-10-28T16:46:29Z</dcterms:modified>
</cp:coreProperties>
</file>