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2" r:id="rId20"/>
    <p:sldId id="274" r:id="rId21"/>
    <p:sldId id="290" r:id="rId22"/>
    <p:sldId id="275" r:id="rId23"/>
    <p:sldId id="291" r:id="rId24"/>
    <p:sldId id="276" r:id="rId25"/>
    <p:sldId id="289" r:id="rId26"/>
    <p:sldId id="277" r:id="rId27"/>
    <p:sldId id="288" r:id="rId28"/>
    <p:sldId id="278" r:id="rId29"/>
    <p:sldId id="287" r:id="rId30"/>
    <p:sldId id="279" r:id="rId31"/>
    <p:sldId id="286" r:id="rId32"/>
    <p:sldId id="280" r:id="rId33"/>
    <p:sldId id="285" r:id="rId34"/>
    <p:sldId id="281" r:id="rId35"/>
    <p:sldId id="284" r:id="rId36"/>
    <p:sldId id="282"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snapToObjects="1">
      <p:cViewPr varScale="1">
        <p:scale>
          <a:sx n="45" d="100"/>
          <a:sy n="45" d="100"/>
        </p:scale>
        <p:origin x="23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143000" y="685800"/>
            <a:ext cx="4572000" cy="3429000"/>
          </a:xfrm>
          <a:prstGeom prst="rect">
            <a:avLst/>
          </a:prstGeom>
        </p:spPr>
        <p:txBody>
          <a:bodyPr/>
          <a:lstStyle/>
          <a:p>
            <a:endParaRPr/>
          </a:p>
        </p:txBody>
      </p:sp>
      <p:sp>
        <p:nvSpPr>
          <p:cNvPr id="223" name="Shape 2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pPr>
              <a:lnSpc>
                <a:spcPct val="100000"/>
              </a:lnSpc>
              <a:defRPr sz="1200">
                <a:latin typeface="Century Gothic"/>
                <a:ea typeface="Century Gothic"/>
                <a:cs typeface="Century Gothic"/>
                <a:sym typeface="Century Gothic"/>
              </a:defRPr>
            </a:pPr>
            <a:r>
              <a:t>Presenter notes</a:t>
            </a:r>
          </a:p>
          <a:p>
            <a:pPr>
              <a:lnSpc>
                <a:spcPct val="100000"/>
              </a:lnSpc>
              <a:defRPr sz="1200">
                <a:latin typeface="Century Gothic"/>
                <a:ea typeface="Century Gothic"/>
                <a:cs typeface="Century Gothic"/>
                <a:sym typeface="Century Gothic"/>
              </a:defRPr>
            </a:pPr>
            <a:endParaRPr/>
          </a:p>
          <a:p>
            <a:pPr>
              <a:lnSpc>
                <a:spcPct val="100000"/>
              </a:lnSpc>
              <a:defRPr sz="1200">
                <a:latin typeface="Century Gothic"/>
                <a:ea typeface="Century Gothic"/>
                <a:cs typeface="Century Gothic"/>
                <a:sym typeface="Century Gothic"/>
              </a:defRPr>
            </a:pPr>
            <a:r>
              <a:t>A slideshow of some of Learning Assistant Sarah favourite objects from the Riverside Museum.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marL="228600" indent="-228600">
              <a:lnSpc>
                <a:spcPct val="100000"/>
              </a:lnSpc>
              <a:buSzPct val="100000"/>
              <a:buChar char="•"/>
              <a:defRPr sz="1400">
                <a:latin typeface="Century Gothic"/>
                <a:ea typeface="Century Gothic"/>
                <a:cs typeface="Century Gothic"/>
                <a:sym typeface="Century Gothic"/>
              </a:defRPr>
            </a:pPr>
            <a:r>
              <a:t>This display shows the Telegram boys red Motorcycle built by Birmingham’s Small Arms Company. </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It also features the Telegram Messenger’s Accident Book (1940s-60s, which lists minor scrapes and slips to actual fatal accidents in Glasgow), messenger belt and pouch and some portraits of real Glasgow Telegram Boys.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lvl1pPr marL="228600" indent="-228600">
              <a:lnSpc>
                <a:spcPct val="100000"/>
              </a:lnSpc>
              <a:buSzPct val="100000"/>
              <a:buChar char="•"/>
              <a:defRPr sz="1400">
                <a:latin typeface="Century Gothic"/>
                <a:ea typeface="Century Gothic"/>
                <a:cs typeface="Century Gothic"/>
                <a:sym typeface="Century Gothic"/>
              </a:defRPr>
            </a:lvl1pPr>
          </a:lstStyle>
          <a:p>
            <a:r>
              <a:t>This display is one of my favourites featuring dresses by Marion Donaldson and a selection of Italian furniture design.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a:lnSpc>
                <a:spcPct val="100000"/>
              </a:lnSpc>
              <a:defRPr sz="1400">
                <a:latin typeface="Century Gothic"/>
                <a:ea typeface="Century Gothic"/>
                <a:cs typeface="Century Gothic"/>
                <a:sym typeface="Century Gothic"/>
              </a:defRPr>
            </a:pPr>
            <a:endParaRPr sz="2800"/>
          </a:p>
          <a:p>
            <a:pPr>
              <a:lnSpc>
                <a:spcPct val="100000"/>
              </a:lnSpc>
              <a:defRPr sz="1400">
                <a:latin typeface="Century Gothic"/>
                <a:ea typeface="Century Gothic"/>
                <a:cs typeface="Century Gothic"/>
                <a:sym typeface="Century Gothic"/>
              </a:defRPr>
            </a:pPr>
            <a:r>
              <a:t>•This display is all about Travelling Show people. Do these little furry creatures look familiar? Did you ever go to the shows, carnival, fun fair? Ever win anything good? </a:t>
            </a:r>
            <a:endParaRPr sz="2800"/>
          </a:p>
          <a:p>
            <a:pPr>
              <a:lnSpc>
                <a:spcPct val="100000"/>
              </a:lnSpc>
              <a:defRPr sz="1400">
                <a:latin typeface="Century Gothic"/>
                <a:ea typeface="Century Gothic"/>
                <a:cs typeface="Century Gothic"/>
                <a:sym typeface="Century Gothic"/>
              </a:defRPr>
            </a:pPr>
            <a:r>
              <a:t>These are little gonks and were one of the many things you could have won at the shows! </a:t>
            </a:r>
            <a:endParaRPr sz="2800"/>
          </a:p>
          <a:p>
            <a:pPr>
              <a:lnSpc>
                <a:spcPct val="100000"/>
              </a:lnSpc>
              <a:defRPr sz="1400">
                <a:latin typeface="Century Gothic"/>
                <a:ea typeface="Century Gothic"/>
                <a:cs typeface="Century Gothic"/>
                <a:sym typeface="Century Gothic"/>
              </a:defRPr>
            </a:pPr>
            <a:endParaRPr sz="2800"/>
          </a:p>
          <a:p>
            <a:pPr>
              <a:lnSpc>
                <a:spcPct val="100000"/>
              </a:lnSpc>
              <a:defRPr sz="1400">
                <a:latin typeface="Century Gothic"/>
                <a:ea typeface="Century Gothic"/>
                <a:cs typeface="Century Gothic"/>
                <a:sym typeface="Century Gothic"/>
              </a:defRPr>
            </a:pPr>
            <a:r>
              <a:t>•Behind is the carousel horses, beautiful aren’t they! Ever been on those?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marL="228600" indent="-228600">
              <a:lnSpc>
                <a:spcPct val="100000"/>
              </a:lnSpc>
              <a:buSzPct val="100000"/>
              <a:buChar char="•"/>
              <a:defRPr sz="1400">
                <a:latin typeface="Century Gothic"/>
                <a:ea typeface="Century Gothic"/>
                <a:cs typeface="Century Gothic"/>
                <a:sym typeface="Century Gothic"/>
              </a:defRPr>
            </a:pPr>
            <a:r>
              <a:t>This display shows the Telegram boys red Motorcycle built by Birmingham’s Small Arms Company. </a:t>
            </a:r>
          </a:p>
          <a:p>
            <a:pPr>
              <a:lnSpc>
                <a:spcPct val="100000"/>
              </a:lnSpc>
              <a:defRPr sz="1400">
                <a:latin typeface="Century Gothic"/>
                <a:ea typeface="Century Gothic"/>
                <a:cs typeface="Century Gothic"/>
                <a:sym typeface="Century Gothic"/>
              </a:defRPr>
            </a:pPr>
            <a:endParaRPr/>
          </a:p>
          <a:p>
            <a:pPr marL="228600" indent="-228600">
              <a:lnSpc>
                <a:spcPct val="100000"/>
              </a:lnSpc>
              <a:buSzPct val="100000"/>
              <a:buChar char="•"/>
              <a:defRPr sz="1400">
                <a:latin typeface="Century Gothic"/>
                <a:ea typeface="Century Gothic"/>
                <a:cs typeface="Century Gothic"/>
                <a:sym typeface="Century Gothic"/>
              </a:defRPr>
            </a:pPr>
            <a:r>
              <a:t>It also features the Telegram Messenger’s Accident Book (1940s-60s, which lists minor scrapes and slips to actual fatal accidents in Glasgow), messenger belt and pouch and some portraits of real Glasgow Telegram Boys.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pPr marL="228600" indent="-228600">
              <a:lnSpc>
                <a:spcPct val="100000"/>
              </a:lnSpc>
              <a:buSzPct val="100000"/>
              <a:buChar char="•"/>
              <a:defRPr sz="1400">
                <a:latin typeface="Century Gothic"/>
                <a:ea typeface="Century Gothic"/>
                <a:cs typeface="Century Gothic"/>
                <a:sym typeface="Century Gothic"/>
              </a:defRPr>
            </a:pPr>
            <a:r>
              <a:t>The Glasgow Subway was opened in 1896. Budapest and London were the first cities to have a subway system and Glasgow was third in the world. </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It was underground, dark and fast and not what Victorian Glaswegians had been used to. </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Trains were originally just one carriage but popularity grew and by 1898 more carriages were needed to meet the demand.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a:lnSpc>
                <a:spcPct val="100000"/>
              </a:lnSpc>
              <a:defRPr sz="1400">
                <a:latin typeface="Century Gothic"/>
                <a:ea typeface="Century Gothic"/>
                <a:cs typeface="Century Gothic"/>
                <a:sym typeface="Century Gothic"/>
              </a:defRPr>
            </a:pPr>
            <a:r>
              <a:t>•This is a display at the Riverside Museum it features, the Morris Mini from 1959, a painting by artist Bridget Riley and a Paco Rabanne dress worn by Audrey Hepburn. </a:t>
            </a:r>
            <a:endParaRPr sz="2800"/>
          </a:p>
          <a:p>
            <a:pPr>
              <a:lnSpc>
                <a:spcPct val="100000"/>
              </a:lnSpc>
              <a:defRPr sz="1400">
                <a:latin typeface="Century Gothic"/>
                <a:ea typeface="Century Gothic"/>
                <a:cs typeface="Century Gothic"/>
                <a:sym typeface="Century Gothic"/>
              </a:defRPr>
            </a:pPr>
            <a:r>
              <a:t>This display is about an era of new design, designers were really thinking outside of the box. The painting is an example of “Op Art” Optical art. The dress is made of plastic and metal, it looks a bit like chain mail. The car was the first ever to have a transverse engine which meant a tiny car its size could hold a family of 4. </a:t>
            </a:r>
            <a:endParaRPr sz="2800"/>
          </a:p>
          <a:p>
            <a:pPr>
              <a:lnSpc>
                <a:spcPct val="100000"/>
              </a:lnSpc>
              <a:defRPr sz="1400">
                <a:latin typeface="Century Gothic"/>
                <a:ea typeface="Century Gothic"/>
                <a:cs typeface="Century Gothic"/>
                <a:sym typeface="Century Gothic"/>
              </a:defRPr>
            </a:pPr>
            <a:endParaRPr sz="2800"/>
          </a:p>
          <a:p>
            <a:pPr>
              <a:lnSpc>
                <a:spcPct val="100000"/>
              </a:lnSpc>
              <a:defRPr sz="1400">
                <a:latin typeface="Century Gothic"/>
                <a:ea typeface="Century Gothic"/>
                <a:cs typeface="Century Gothic"/>
                <a:sym typeface="Century Gothic"/>
              </a:defRPr>
            </a:pPr>
            <a:r>
              <a:t>•Anyone recognise the dress? Can you tell us what film it was that Hepburn worn it in? </a:t>
            </a:r>
            <a:endParaRPr sz="2800"/>
          </a:p>
          <a:p>
            <a:pPr>
              <a:lnSpc>
                <a:spcPct val="100000"/>
              </a:lnSpc>
              <a:defRPr sz="1400">
                <a:latin typeface="Century Gothic"/>
                <a:ea typeface="Century Gothic"/>
                <a:cs typeface="Century Gothic"/>
                <a:sym typeface="Century Gothic"/>
              </a:defRPr>
            </a:pPr>
            <a:endParaRPr sz="2800"/>
          </a:p>
          <a:p>
            <a:pPr>
              <a:lnSpc>
                <a:spcPct val="100000"/>
              </a:lnSpc>
              <a:defRPr sz="1400">
                <a:latin typeface="Century Gothic"/>
                <a:ea typeface="Century Gothic"/>
                <a:cs typeface="Century Gothic"/>
                <a:sym typeface="Century Gothic"/>
              </a:defRPr>
            </a:pPr>
            <a:r>
              <a:t>•Ever owned a mini or been in one? They still look great now and are still popular it seems! </a:t>
            </a:r>
            <a:endParaRPr sz="2800"/>
          </a:p>
          <a:p>
            <a:pPr>
              <a:lnSpc>
                <a:spcPct val="100000"/>
              </a:lnSpc>
              <a:defRPr sz="1200">
                <a:latin typeface="Century Gothic"/>
                <a:ea typeface="Century Gothic"/>
                <a:cs typeface="Century Gothic"/>
                <a:sym typeface="Century Gothic"/>
              </a:defRPr>
            </a:pPr>
            <a:endParaRPr sz="2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pPr marL="228600" indent="-228600">
              <a:lnSpc>
                <a:spcPct val="100000"/>
              </a:lnSpc>
              <a:buSzPct val="100000"/>
              <a:buChar char="•"/>
              <a:defRPr sz="1400">
                <a:latin typeface="Century Gothic"/>
                <a:ea typeface="Century Gothic"/>
                <a:cs typeface="Century Gothic"/>
                <a:sym typeface="Century Gothic"/>
              </a:defRPr>
            </a:pPr>
            <a:r>
              <a:t>There are several posters ranging from the 1920s to 1940s. They advertise some of the exotic destinations you could travel to from Glasgow. New York City, Canada, India were just some of the choices of destinations.</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These are Lithography prints.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p>
            <a:pPr>
              <a:lnSpc>
                <a:spcPct val="100000"/>
              </a:lnSpc>
              <a:defRPr sz="1400">
                <a:latin typeface="Century Gothic"/>
                <a:ea typeface="Century Gothic"/>
                <a:cs typeface="Century Gothic"/>
                <a:sym typeface="Century Gothic"/>
              </a:defRPr>
            </a:pPr>
            <a:r>
              <a:t>•Above are two photographs of Ewan McGregor’s motorbikes which can be found in the Riverside Museum, McGregor donated both bikes to the museum, one featured in the programme “Long Way Round” and the other in “Long Way Down” </a:t>
            </a:r>
          </a:p>
          <a:p>
            <a:pPr>
              <a:lnSpc>
                <a:spcPct val="100000"/>
              </a:lnSpc>
              <a:defRPr sz="1400">
                <a:latin typeface="Century Gothic"/>
                <a:ea typeface="Century Gothic"/>
                <a:cs typeface="Century Gothic"/>
                <a:sym typeface="Century Gothic"/>
              </a:defRPr>
            </a:pPr>
            <a:endParaRPr/>
          </a:p>
          <a:p>
            <a:pPr>
              <a:lnSpc>
                <a:spcPct val="100000"/>
              </a:lnSpc>
              <a:defRPr sz="1400">
                <a:latin typeface="Century Gothic"/>
                <a:ea typeface="Century Gothic"/>
                <a:cs typeface="Century Gothic"/>
                <a:sym typeface="Century Gothic"/>
              </a:defRPr>
            </a:pPr>
            <a:r>
              <a:t>•Long Way Down tracked his journey with friend Charley Boorman from John O’Groats, the Northernmost tip of Scotland to Cape Agulhas, the Southernmost tip of South Africa. Long Road Round was from London to New York, journeying through Europe, the Ukraine, Kazakhstan, Mongolia and Russia, across the Pacific to Alaska then down through Canada and America. </a:t>
            </a:r>
          </a:p>
          <a:p>
            <a:pPr>
              <a:lnSpc>
                <a:spcPct val="100000"/>
              </a:lnSpc>
              <a:defRPr sz="1400">
                <a:latin typeface="Century Gothic"/>
                <a:ea typeface="Century Gothic"/>
                <a:cs typeface="Century Gothic"/>
                <a:sym typeface="Century Gothic"/>
              </a:defRPr>
            </a:pPr>
            <a:endParaRPr/>
          </a:p>
          <a:p>
            <a:pPr>
              <a:lnSpc>
                <a:spcPct val="100000"/>
              </a:lnSpc>
              <a:defRPr sz="1400">
                <a:latin typeface="Century Gothic"/>
                <a:ea typeface="Century Gothic"/>
                <a:cs typeface="Century Gothic"/>
                <a:sym typeface="Century Gothic"/>
              </a:defRPr>
            </a:pPr>
            <a:r>
              <a:t>•Did you watch the TV documentary? Ever done a long journey or stint of travelling before in the UK or elsewhere?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lvl1pPr>
              <a:defRPr sz="1800">
                <a:latin typeface="Century Gothic"/>
                <a:ea typeface="Century Gothic"/>
                <a:cs typeface="Century Gothic"/>
                <a:sym typeface="Century Gothic"/>
              </a:defRPr>
            </a:lvl1pPr>
          </a:lstStyle>
          <a:p>
            <a:r>
              <a:t>Answer: A) 1866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lvl1pPr>
              <a:defRPr sz="1800">
                <a:latin typeface="Century Gothic"/>
                <a:ea typeface="Century Gothic"/>
                <a:cs typeface="Century Gothic"/>
                <a:sym typeface="Century Gothic"/>
              </a:defRPr>
            </a:lvl1pPr>
          </a:lstStyle>
          <a:p>
            <a:r>
              <a:t>Answer: A) 1866</a:t>
            </a:r>
          </a:p>
        </p:txBody>
      </p:sp>
    </p:spTree>
    <p:extLst>
      <p:ext uri="{BB962C8B-B14F-4D97-AF65-F5344CB8AC3E}">
        <p14:creationId xmlns:p14="http://schemas.microsoft.com/office/powerpoint/2010/main" val="341512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a:lnSpc>
                <a:spcPct val="100000"/>
              </a:lnSpc>
              <a:defRPr sz="1200">
                <a:latin typeface="Century Gothic"/>
                <a:ea typeface="Century Gothic"/>
                <a:cs typeface="Century Gothic"/>
                <a:sym typeface="Century Gothic"/>
              </a:defRPr>
            </a:pPr>
            <a:r>
              <a:t>Presenter notes</a:t>
            </a:r>
          </a:p>
          <a:p>
            <a:pPr>
              <a:lnSpc>
                <a:spcPct val="100000"/>
              </a:lnSpc>
              <a:defRPr sz="1200">
                <a:latin typeface="Century Gothic"/>
                <a:ea typeface="Century Gothic"/>
                <a:cs typeface="Century Gothic"/>
                <a:sym typeface="Century Gothic"/>
              </a:defRPr>
            </a:pPr>
            <a:endParaRPr/>
          </a:p>
          <a:p>
            <a:pPr>
              <a:lnSpc>
                <a:spcPct val="100000"/>
              </a:lnSpc>
              <a:defRPr sz="1200">
                <a:latin typeface="Century Gothic"/>
                <a:ea typeface="Century Gothic"/>
                <a:cs typeface="Century Gothic"/>
                <a:sym typeface="Century Gothic"/>
              </a:defRPr>
            </a:pPr>
            <a:r>
              <a:t>A slideshow of some of Learning Assistant Sarah favourite objects from the Riverside Museum. </a:t>
            </a:r>
          </a:p>
          <a:p>
            <a:pPr>
              <a:lnSpc>
                <a:spcPct val="100000"/>
              </a:lnSpc>
              <a:defRPr sz="1200">
                <a:latin typeface="Century Gothic"/>
                <a:ea typeface="Century Gothic"/>
                <a:cs typeface="Century Gothic"/>
                <a:sym typeface="Century Gothic"/>
              </a:defRPr>
            </a:pPr>
            <a:endParaRPr/>
          </a:p>
          <a:p>
            <a:pPr>
              <a:lnSpc>
                <a:spcPct val="100000"/>
              </a:lnSpc>
              <a:defRPr sz="1200">
                <a:latin typeface="Century Gothic"/>
                <a:ea typeface="Century Gothic"/>
                <a:cs typeface="Century Gothic"/>
                <a:sym typeface="Century Gothic"/>
              </a:defRPr>
            </a:pPr>
            <a:r>
              <a:t>Riverside museum opened in 2011. It was the first purpose built museum created by Glasgow Life in the 21st century. It was previously located at Kelvinhall. It now sits next to the River Clyde near Partick. It houses the city’s collection of transport and technology. Reflecting Glasgow’s contributions to industries such as shipbuilding, train manufacturing and engineering. </a:t>
            </a:r>
          </a:p>
          <a:p>
            <a:pPr>
              <a:lnSpc>
                <a:spcPct val="100000"/>
              </a:lnSpc>
              <a:defRPr sz="1200">
                <a:latin typeface="Century Gothic"/>
                <a:ea typeface="Century Gothic"/>
                <a:cs typeface="Century Gothic"/>
                <a:sym typeface="Century Gothic"/>
              </a:defRPr>
            </a:pPr>
            <a:endParaRPr/>
          </a:p>
          <a:p>
            <a:pPr>
              <a:lnSpc>
                <a:spcPct val="100000"/>
              </a:lnSpc>
              <a:defRPr sz="1200">
                <a:latin typeface="Century Gothic"/>
                <a:ea typeface="Century Gothic"/>
                <a:cs typeface="Century Gothic"/>
                <a:sym typeface="Century Gothic"/>
              </a:defRPr>
            </a:pPr>
            <a:r>
              <a:t>It was designed by intentionally renowned architect Zaha Hadid. </a:t>
            </a:r>
          </a:p>
          <a:p>
            <a:pPr>
              <a:lnSpc>
                <a:spcPct val="100000"/>
              </a:lnSpc>
              <a:defRPr sz="1200">
                <a:latin typeface="Century Gothic"/>
                <a:ea typeface="Century Gothic"/>
                <a:cs typeface="Century Gothic"/>
                <a:sym typeface="Century Gothic"/>
              </a:defRPr>
            </a:pPr>
            <a:endParaRPr/>
          </a:p>
          <a:p>
            <a:pPr>
              <a:lnSpc>
                <a:spcPct val="100000"/>
              </a:lnSpc>
              <a:defRPr sz="1200">
                <a:latin typeface="Century Gothic"/>
                <a:ea typeface="Century Gothic"/>
                <a:cs typeface="Century Gothic"/>
                <a:sym typeface="Century Gothic"/>
              </a:defRPr>
            </a:pPr>
            <a:r>
              <a:t>Over 3000 objects inside.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lvl1pPr>
              <a:defRPr sz="1600">
                <a:latin typeface="Century Gothic"/>
                <a:ea typeface="Century Gothic"/>
                <a:cs typeface="Century Gothic"/>
                <a:sym typeface="Century Gothic"/>
              </a:defRPr>
            </a:lvl1pPr>
          </a:lstStyle>
          <a:p>
            <a:r>
              <a:t>Answer: B) 250,000 - a rainy day in Glasgow but didn’t keep the crowds away it was very busy at the last tram procession.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xfrm>
            <a:off x="381000" y="685800"/>
            <a:ext cx="6096000" cy="3429000"/>
          </a:xfrm>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lvl1pPr>
              <a:defRPr sz="1600">
                <a:latin typeface="Century Gothic"/>
                <a:ea typeface="Century Gothic"/>
                <a:cs typeface="Century Gothic"/>
                <a:sym typeface="Century Gothic"/>
              </a:defRPr>
            </a:lvl1pPr>
          </a:lstStyle>
          <a:p>
            <a:r>
              <a:t>Answer: B) 250,000 - a rainy day in Glasgow but didn’t keep the crowds away it was very busy at the last tram procession. </a:t>
            </a:r>
          </a:p>
        </p:txBody>
      </p:sp>
    </p:spTree>
    <p:extLst>
      <p:ext uri="{BB962C8B-B14F-4D97-AF65-F5344CB8AC3E}">
        <p14:creationId xmlns:p14="http://schemas.microsoft.com/office/powerpoint/2010/main" val="4192542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C) Coo Catcher - this device springs up and catches anything that goes in front of the tram, it is a safety device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81000" y="685800"/>
            <a:ext cx="6096000" cy="34290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C) Coo Catcher - this device springs up and catches anything that goes in front of the tram, it is a safety device </a:t>
            </a:r>
          </a:p>
        </p:txBody>
      </p:sp>
    </p:spTree>
    <p:extLst>
      <p:ext uri="{BB962C8B-B14F-4D97-AF65-F5344CB8AC3E}">
        <p14:creationId xmlns:p14="http://schemas.microsoft.com/office/powerpoint/2010/main" val="83241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A) Marion Donaldson - 60s designer, she designed clothes with her husband, she has worked with liberty prints and she stocked her wares at the In Gear boutique.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xfrm>
            <a:off x="381000" y="685800"/>
            <a:ext cx="6096000" cy="3429000"/>
          </a:xfrm>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A) Marion Donaldson - 60s designer, she designed clothes with her husband, she has worked with liberty prints and she stocked her wares at the In Gear boutique. </a:t>
            </a:r>
          </a:p>
        </p:txBody>
      </p:sp>
    </p:spTree>
    <p:extLst>
      <p:ext uri="{BB962C8B-B14F-4D97-AF65-F5344CB8AC3E}">
        <p14:creationId xmlns:p14="http://schemas.microsoft.com/office/powerpoint/2010/main" val="98514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p>
            <a:pPr>
              <a:defRPr sz="1500"/>
            </a:pPr>
            <a:r>
              <a:rPr>
                <a:latin typeface="Century Gothic"/>
                <a:ea typeface="Century Gothic"/>
                <a:cs typeface="Century Gothic"/>
                <a:sym typeface="Century Gothic"/>
              </a:rPr>
              <a:t>Answer: C) Those magnificent men in their flying machines - 1965 period comedy drama film starring Benny Hill, Stuart Whitman and Sarah Miles.</a:t>
            </a: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xfrm>
            <a:off x="381000" y="685800"/>
            <a:ext cx="6096000" cy="3429000"/>
          </a:xfrm>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p>
            <a:pPr>
              <a:defRPr sz="1500"/>
            </a:pPr>
            <a:r>
              <a:rPr>
                <a:latin typeface="Century Gothic"/>
                <a:ea typeface="Century Gothic"/>
                <a:cs typeface="Century Gothic"/>
                <a:sym typeface="Century Gothic"/>
              </a:rPr>
              <a:t>Answer: C) Those magnificent men in their flying machines - 1965 period comedy drama film starring Benny Hill, Stuart Whitman and Sarah Miles.</a:t>
            </a:r>
            <a:r>
              <a:t> </a:t>
            </a:r>
          </a:p>
        </p:txBody>
      </p:sp>
    </p:spTree>
    <p:extLst>
      <p:ext uri="{BB962C8B-B14F-4D97-AF65-F5344CB8AC3E}">
        <p14:creationId xmlns:p14="http://schemas.microsoft.com/office/powerpoint/2010/main" val="350070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lvl1pPr>
              <a:lnSpc>
                <a:spcPct val="100000"/>
              </a:lnSpc>
              <a:defRPr sz="1400">
                <a:latin typeface="Century Gothic"/>
                <a:ea typeface="Century Gothic"/>
                <a:cs typeface="Century Gothic"/>
                <a:sym typeface="Century Gothic"/>
              </a:defRPr>
            </a:lvl1pPr>
          </a:lstStyle>
          <a:p>
            <a:r>
              <a:t>Answer: C) The Flying Scot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xfrm>
            <a:off x="381000" y="685800"/>
            <a:ext cx="6096000" cy="3429000"/>
          </a:xfrm>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lvl1pPr>
              <a:lnSpc>
                <a:spcPct val="100000"/>
              </a:lnSpc>
              <a:defRPr sz="1400">
                <a:latin typeface="Century Gothic"/>
                <a:ea typeface="Century Gothic"/>
                <a:cs typeface="Century Gothic"/>
                <a:sym typeface="Century Gothic"/>
              </a:defRPr>
            </a:lvl1pPr>
          </a:lstStyle>
          <a:p>
            <a:r>
              <a:t>Answer: C) The Flying Scot </a:t>
            </a:r>
          </a:p>
        </p:txBody>
      </p:sp>
    </p:spTree>
    <p:extLst>
      <p:ext uri="{BB962C8B-B14F-4D97-AF65-F5344CB8AC3E}">
        <p14:creationId xmlns:p14="http://schemas.microsoft.com/office/powerpoint/2010/main" val="275148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a:lnSpc>
                <a:spcPct val="100000"/>
              </a:lnSpc>
              <a:defRPr sz="1400">
                <a:latin typeface="Century Gothic"/>
                <a:ea typeface="Century Gothic"/>
                <a:cs typeface="Century Gothic"/>
                <a:sym typeface="Century Gothic"/>
              </a:defRPr>
            </a:pPr>
            <a:r>
              <a:t>Notes for the presenter </a:t>
            </a:r>
            <a:endParaRPr sz="2800"/>
          </a:p>
          <a:p>
            <a:pPr>
              <a:lnSpc>
                <a:spcPct val="100000"/>
              </a:lnSpc>
              <a:defRPr sz="1400">
                <a:latin typeface="Century Gothic"/>
                <a:ea typeface="Century Gothic"/>
                <a:cs typeface="Century Gothic"/>
                <a:sym typeface="Century Gothic"/>
              </a:defRPr>
            </a:pPr>
            <a:endParaRPr sz="2800"/>
          </a:p>
          <a:p>
            <a:pPr marL="228599" indent="-228599">
              <a:lnSpc>
                <a:spcPct val="100000"/>
              </a:lnSpc>
              <a:buSzPct val="100000"/>
              <a:buChar char="•"/>
              <a:defRPr sz="1400">
                <a:latin typeface="Century Gothic"/>
                <a:ea typeface="Century Gothic"/>
                <a:cs typeface="Century Gothic"/>
                <a:sym typeface="Century Gothic"/>
              </a:defRPr>
            </a:pPr>
            <a:r>
              <a:t>The artwork is inspired by the “Wee Bluey” car (which also can be seen at Riverside) The little 3 wheeler car. </a:t>
            </a:r>
            <a:endParaRPr sz="2800"/>
          </a:p>
          <a:p>
            <a:pPr>
              <a:lnSpc>
                <a:spcPct val="100000"/>
              </a:lnSpc>
              <a:defRPr sz="1400">
                <a:latin typeface="Century Gothic"/>
                <a:ea typeface="Century Gothic"/>
                <a:cs typeface="Century Gothic"/>
                <a:sym typeface="Century Gothic"/>
              </a:defRPr>
            </a:pPr>
            <a:endParaRPr sz="2800"/>
          </a:p>
          <a:p>
            <a:pPr marL="228599" indent="-228599">
              <a:lnSpc>
                <a:spcPct val="100000"/>
              </a:lnSpc>
              <a:buSzPct val="100000"/>
              <a:buChar char="•"/>
              <a:defRPr sz="1400">
                <a:latin typeface="Century Gothic"/>
                <a:ea typeface="Century Gothic"/>
                <a:cs typeface="Century Gothic"/>
                <a:sym typeface="Century Gothic"/>
              </a:defRPr>
            </a:pPr>
            <a:r>
              <a:t>Artist Tony Heaton said about the work, “ … this one escaped, suspended , transformed from prosthetic to sculpture, transmuted from blue to gold, lame to lamé” </a:t>
            </a:r>
            <a:endParaRPr sz="2800"/>
          </a:p>
          <a:p>
            <a:pPr>
              <a:lnSpc>
                <a:spcPct val="100000"/>
              </a:lnSpc>
              <a:defRPr sz="1400">
                <a:latin typeface="Century Gothic"/>
                <a:ea typeface="Century Gothic"/>
                <a:cs typeface="Century Gothic"/>
                <a:sym typeface="Century Gothic"/>
              </a:defRPr>
            </a:pPr>
            <a:endParaRPr sz="2800"/>
          </a:p>
          <a:p>
            <a:pPr marL="228599" indent="-228599">
              <a:lnSpc>
                <a:spcPct val="100000"/>
              </a:lnSpc>
              <a:buSzPct val="100000"/>
              <a:buChar char="•"/>
              <a:defRPr sz="1400">
                <a:latin typeface="Century Gothic"/>
                <a:ea typeface="Century Gothic"/>
                <a:cs typeface="Century Gothic"/>
                <a:sym typeface="Century Gothic"/>
              </a:defRPr>
            </a:pPr>
            <a:r>
              <a:t>The 3 wheeler car was invented to provide mobility to disabled people. However was later declared by the UK government and was subsequently banned.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B) Elton John - Billy Connelly received these boots during an Elton John tour and he donated them to the museum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381000" y="685800"/>
            <a:ext cx="6096000" cy="3429000"/>
          </a:xfrm>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B) Elton John - Billy Connelly received these boots during an Elton John tour and he donated them to the museum </a:t>
            </a:r>
          </a:p>
        </p:txBody>
      </p:sp>
    </p:spTree>
    <p:extLst>
      <p:ext uri="{BB962C8B-B14F-4D97-AF65-F5344CB8AC3E}">
        <p14:creationId xmlns:p14="http://schemas.microsoft.com/office/powerpoint/2010/main" val="768961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C) Television - John Logie Baird born in Helensburgh, demonstrated the first live working television system in January 1926.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xfrm>
            <a:off x="381000" y="685800"/>
            <a:ext cx="6096000" cy="3429000"/>
          </a:xfrm>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C) Television - John Logie Baird born in Helensburgh, demonstrated the first live working television system in January 1926. </a:t>
            </a:r>
          </a:p>
        </p:txBody>
      </p:sp>
    </p:spTree>
    <p:extLst>
      <p:ext uri="{BB962C8B-B14F-4D97-AF65-F5344CB8AC3E}">
        <p14:creationId xmlns:p14="http://schemas.microsoft.com/office/powerpoint/2010/main" val="1529822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C) Super Trouper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lvl1pPr>
              <a:defRPr sz="1500">
                <a:latin typeface="Century Gothic"/>
                <a:ea typeface="Century Gothic"/>
                <a:cs typeface="Century Gothic"/>
                <a:sym typeface="Century Gothic"/>
              </a:defRPr>
            </a:lvl1pPr>
          </a:lstStyle>
          <a:p>
            <a:r>
              <a:t>Answer: C) Super Trouper </a:t>
            </a:r>
          </a:p>
        </p:txBody>
      </p:sp>
    </p:spTree>
    <p:extLst>
      <p:ext uri="{BB962C8B-B14F-4D97-AF65-F5344CB8AC3E}">
        <p14:creationId xmlns:p14="http://schemas.microsoft.com/office/powerpoint/2010/main" val="28813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a:lnSpc>
                <a:spcPct val="100000"/>
              </a:lnSpc>
              <a:defRPr sz="1400">
                <a:latin typeface="Century Gothic"/>
                <a:ea typeface="Century Gothic"/>
                <a:cs typeface="Century Gothic"/>
                <a:sym typeface="Century Gothic"/>
              </a:defRPr>
            </a:pPr>
            <a:r>
              <a:t>Presenters notes</a:t>
            </a:r>
            <a:endParaRPr sz="2800"/>
          </a:p>
          <a:p>
            <a:pPr>
              <a:lnSpc>
                <a:spcPct val="100000"/>
              </a:lnSpc>
              <a:defRPr sz="1400">
                <a:latin typeface="Century Gothic"/>
                <a:ea typeface="Century Gothic"/>
                <a:cs typeface="Century Gothic"/>
                <a:sym typeface="Century Gothic"/>
              </a:defRPr>
            </a:pPr>
            <a:endParaRPr sz="2800"/>
          </a:p>
          <a:p>
            <a:pPr marL="228599" indent="-228599">
              <a:lnSpc>
                <a:spcPct val="100000"/>
              </a:lnSpc>
              <a:buSzPct val="100000"/>
              <a:buChar char="•"/>
              <a:defRPr sz="1400">
                <a:latin typeface="Century Gothic"/>
                <a:ea typeface="Century Gothic"/>
                <a:cs typeface="Century Gothic"/>
                <a:sym typeface="Century Gothic"/>
              </a:defRPr>
            </a:pPr>
            <a:r>
              <a:t>The Hillman Imp was manufactured locally in Linwood, a car plant was especially built to make these Hillman Imps in the sixties. </a:t>
            </a:r>
            <a:endParaRPr sz="2800"/>
          </a:p>
          <a:p>
            <a:pPr>
              <a:lnSpc>
                <a:spcPct val="100000"/>
              </a:lnSpc>
              <a:defRPr sz="1400">
                <a:latin typeface="Century Gothic"/>
                <a:ea typeface="Century Gothic"/>
                <a:cs typeface="Century Gothic"/>
                <a:sym typeface="Century Gothic"/>
              </a:defRPr>
            </a:pPr>
            <a:endParaRPr sz="2800"/>
          </a:p>
          <a:p>
            <a:pPr marL="228599" indent="-228599">
              <a:lnSpc>
                <a:spcPct val="100000"/>
              </a:lnSpc>
              <a:buSzPct val="100000"/>
              <a:buChar char="•"/>
              <a:defRPr sz="1400">
                <a:latin typeface="Century Gothic"/>
                <a:ea typeface="Century Gothic"/>
                <a:cs typeface="Century Gothic"/>
                <a:sym typeface="Century Gothic"/>
              </a:defRPr>
            </a:pPr>
            <a:r>
              <a:t>This car was seen as a new hope for Scottish industry and was expected to “transform the Scottish economy”. However in the excitement the rush to launch the car contributed to the Imp’s reputation for being unreliable.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195942" indent="-195942">
              <a:lnSpc>
                <a:spcPct val="100000"/>
              </a:lnSpc>
              <a:buSzPct val="100000"/>
              <a:buChar char="•"/>
              <a:defRPr sz="1400">
                <a:latin typeface="Century Gothic"/>
                <a:ea typeface="Century Gothic"/>
                <a:cs typeface="Century Gothic"/>
                <a:sym typeface="Century Gothic"/>
              </a:defRPr>
            </a:pPr>
            <a:r>
              <a:t>This display features the Tram, videos of Glaswegians talking about their experiences taking the tram to the dance halls situated around Glasgow. This tram was in service between 1948 - 62. </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3 dresses are featured as part of the display that would have been typically worn to the dance halls. The trams were convenient and comfortable to ride. The seats were comfy and upholstered so they didn’t catch the delicate fabrics of the dresses the women were wearing to the dancing.  It was said the gaps between the flooring on the trams were a bit of hazard though as the ladies would often get their high heels stuck in them.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228600" indent="-228600">
              <a:lnSpc>
                <a:spcPct val="100000"/>
              </a:lnSpc>
              <a:buSzPct val="100000"/>
              <a:buChar char="•"/>
              <a:defRPr sz="1400">
                <a:latin typeface="Century Gothic"/>
                <a:ea typeface="Century Gothic"/>
                <a:cs typeface="Century Gothic"/>
                <a:sym typeface="Century Gothic"/>
              </a:defRPr>
            </a:pPr>
            <a:r>
              <a:t>This traction engine also features in the Travelling Show people display too. A steam powered traction engine used in agriculture. Show people also used the traction engines to haul wagons and rides and to power them. They were beautifully kept and were painted with a larger canopy strung with lamps. This one is from 1920. </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Have you seen this in the flesh at Riverside? What do you think of it? I think it’s hard not to be impressed it’s beautiful! </a:t>
            </a:r>
            <a:endParaRPr sz="2800"/>
          </a:p>
          <a:p>
            <a:pPr>
              <a:lnSpc>
                <a:spcPct val="100000"/>
              </a:lnSpc>
              <a:defRPr sz="1400">
                <a:latin typeface="Century Gothic"/>
                <a:ea typeface="Century Gothic"/>
                <a:cs typeface="Century Gothic"/>
                <a:sym typeface="Century Gothic"/>
              </a:defRPr>
            </a:pPr>
            <a:endParaRPr sz="2800"/>
          </a:p>
          <a:p>
            <a:pPr marL="228600" indent="-228600">
              <a:lnSpc>
                <a:spcPct val="100000"/>
              </a:lnSpc>
              <a:buSzPct val="100000"/>
              <a:buChar char="•"/>
              <a:defRPr sz="1400">
                <a:latin typeface="Century Gothic"/>
                <a:ea typeface="Century Gothic"/>
                <a:cs typeface="Century Gothic"/>
                <a:sym typeface="Century Gothic"/>
              </a:defRPr>
            </a:pPr>
            <a:r>
              <a:t>Are you familiar with Traction Engines? I wasn’t sure at first what its purpose was.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lvl1pPr marL="228600" indent="-228600">
              <a:lnSpc>
                <a:spcPct val="100000"/>
              </a:lnSpc>
              <a:buSzPct val="100000"/>
              <a:buChar char="•"/>
              <a:defRPr sz="1400">
                <a:latin typeface="Century Gothic"/>
                <a:ea typeface="Century Gothic"/>
                <a:cs typeface="Century Gothic"/>
                <a:sym typeface="Century Gothic"/>
              </a:defRPr>
            </a:lvl1pPr>
          </a:lstStyle>
          <a:p>
            <a:r>
              <a:t>This is an image showing some of the lovely carousel horses featured in the Travelling Show people display in the museum.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pPr marL="228600" indent="-228600">
              <a:lnSpc>
                <a:spcPct val="100000"/>
              </a:lnSpc>
              <a:buSzPct val="100000"/>
              <a:buChar char="•"/>
              <a:defRPr sz="1400">
                <a:latin typeface="Century Gothic"/>
                <a:ea typeface="Century Gothic"/>
                <a:cs typeface="Century Gothic"/>
                <a:sym typeface="Century Gothic"/>
              </a:defRPr>
            </a:pPr>
            <a:r>
              <a:t>This tram car was known as a 'Room and Kitchen'. It was given the name as its layout was similar to that of a typical Glasgow tenement flat of two rooms. It is a single deck tram which dates from around 1900 and was used on the line between Mitchell Street and Springburn.</a:t>
            </a:r>
          </a:p>
          <a:p>
            <a:pPr>
              <a:lnSpc>
                <a:spcPct val="100000"/>
              </a:lnSpc>
              <a:defRPr sz="1200">
                <a:latin typeface="Century Gothic"/>
                <a:ea typeface="Century Gothic"/>
                <a:cs typeface="Century Gothic"/>
                <a:sym typeface="Century Gothic"/>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lvl1pPr marL="195942" indent="-195942">
              <a:lnSpc>
                <a:spcPct val="100000"/>
              </a:lnSpc>
              <a:buSzPct val="100000"/>
              <a:buChar char="•"/>
              <a:defRPr sz="1400">
                <a:latin typeface="Century Gothic"/>
                <a:ea typeface="Century Gothic"/>
                <a:cs typeface="Century Gothic"/>
                <a:sym typeface="Century Gothic"/>
              </a:defRPr>
            </a:lvl1pPr>
          </a:lstStyle>
          <a:p>
            <a:r>
              <a:t>Here is an image of the inside of The Mitre Pub which is located in the “Main Street” at the Riverside Museum.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149" name="Rectangle 15"/>
          <p:cNvSpPr/>
          <p:nvPr/>
        </p:nvSpPr>
        <p:spPr>
          <a:xfrm>
            <a:off x="0" y="0"/>
            <a:ext cx="24384000" cy="13716000"/>
          </a:xfrm>
          <a:prstGeom prst="rect">
            <a:avLst/>
          </a:prstGeom>
          <a:blipFill>
            <a:blip r:embed="rId2"/>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50" name="Rectangle 9"/>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51" name="Rectangle 10"/>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52" name="Rectangle 14"/>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156" name="Group 3"/>
          <p:cNvGrpSpPr/>
          <p:nvPr/>
        </p:nvGrpSpPr>
        <p:grpSpPr>
          <a:xfrm>
            <a:off x="10500349" y="2535452"/>
            <a:ext cx="3383300" cy="1290602"/>
            <a:chOff x="-2" y="-1"/>
            <a:chExt cx="3383298" cy="1290601"/>
          </a:xfrm>
        </p:grpSpPr>
        <p:sp>
          <p:nvSpPr>
            <p:cNvPr id="153" name="Straight Connector 16"/>
            <p:cNvSpPr/>
            <p:nvPr/>
          </p:nvSpPr>
          <p:spPr>
            <a:xfrm flipH="1">
              <a:off x="-3" y="-2"/>
              <a:ext cx="12"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154" name="Straight Connector 17"/>
            <p:cNvSpPr/>
            <p:nvPr/>
          </p:nvSpPr>
          <p:spPr>
            <a:xfrm>
              <a:off x="3383289"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155" name="Straight Connector 18"/>
            <p:cNvSpPr/>
            <p:nvPr/>
          </p:nvSpPr>
          <p:spPr>
            <a:xfrm>
              <a:off x="0" y="1290596"/>
              <a:ext cx="338329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157" name="Title Text"/>
          <p:cNvSpPr txBox="1">
            <a:spLocks noGrp="1"/>
          </p:cNvSpPr>
          <p:nvPr>
            <p:ph type="title"/>
          </p:nvPr>
        </p:nvSpPr>
        <p:spPr>
          <a:xfrm>
            <a:off x="3123414" y="4182526"/>
            <a:ext cx="18137174" cy="5181604"/>
          </a:xfrm>
          <a:prstGeom prst="rect">
            <a:avLst/>
          </a:prstGeom>
        </p:spPr>
        <p:txBody>
          <a:bodyPr lIns="91436" tIns="91436" rIns="91436" bIns="91436" anchor="ctr"/>
          <a:lstStyle>
            <a:lvl1pPr algn="ctr" defTabSz="1828800">
              <a:lnSpc>
                <a:spcPct val="83000"/>
              </a:lnSpc>
              <a:defRPr sz="14400" b="0" cap="all" spc="-200">
                <a:solidFill>
                  <a:srgbClr val="262626"/>
                </a:solidFill>
                <a:latin typeface="Century Gothic"/>
                <a:ea typeface="Century Gothic"/>
                <a:cs typeface="Century Gothic"/>
                <a:sym typeface="Century Gothic"/>
              </a:defRPr>
            </a:lvl1pPr>
          </a:lstStyle>
          <a:p>
            <a:r>
              <a:t>Title Text</a:t>
            </a:r>
          </a:p>
        </p:txBody>
      </p:sp>
      <p:sp>
        <p:nvSpPr>
          <p:cNvPr id="158" name="Body Level One…"/>
          <p:cNvSpPr txBox="1">
            <a:spLocks noGrp="1"/>
          </p:cNvSpPr>
          <p:nvPr>
            <p:ph type="body" sz="quarter" idx="1"/>
          </p:nvPr>
        </p:nvSpPr>
        <p:spPr>
          <a:xfrm>
            <a:off x="3124200" y="9364122"/>
            <a:ext cx="18141696" cy="914409"/>
          </a:xfrm>
          <a:prstGeom prst="rect">
            <a:avLst/>
          </a:prstGeom>
        </p:spPr>
        <p:txBody>
          <a:bodyPr lIns="91436" tIns="91436" rIns="91436" bIns="91436"/>
          <a:lstStyle>
            <a:lvl1pPr marL="0" indent="0" algn="ctr" defTabSz="1828800">
              <a:lnSpc>
                <a:spcPct val="100000"/>
              </a:lnSpc>
              <a:spcBef>
                <a:spcPts val="0"/>
              </a:spcBef>
              <a:buSzTx/>
              <a:buNone/>
              <a:defRPr sz="3200" spc="160">
                <a:latin typeface="Century Gothic"/>
                <a:ea typeface="Century Gothic"/>
                <a:cs typeface="Century Gothic"/>
                <a:sym typeface="Century Gothic"/>
              </a:defRPr>
            </a:lvl1pPr>
            <a:lvl2pPr marL="0" indent="0" algn="ctr" defTabSz="1828800">
              <a:lnSpc>
                <a:spcPct val="100000"/>
              </a:lnSpc>
              <a:spcBef>
                <a:spcPts val="0"/>
              </a:spcBef>
              <a:buSzTx/>
              <a:buNone/>
              <a:defRPr sz="3200" spc="160">
                <a:latin typeface="Century Gothic"/>
                <a:ea typeface="Century Gothic"/>
                <a:cs typeface="Century Gothic"/>
                <a:sym typeface="Century Gothic"/>
              </a:defRPr>
            </a:lvl2pPr>
            <a:lvl3pPr marL="0" indent="0" algn="ctr" defTabSz="1828800">
              <a:lnSpc>
                <a:spcPct val="100000"/>
              </a:lnSpc>
              <a:spcBef>
                <a:spcPts val="0"/>
              </a:spcBef>
              <a:buSzTx/>
              <a:buNone/>
              <a:defRPr sz="3200" spc="160">
                <a:latin typeface="Century Gothic"/>
                <a:ea typeface="Century Gothic"/>
                <a:cs typeface="Century Gothic"/>
                <a:sym typeface="Century Gothic"/>
              </a:defRPr>
            </a:lvl3pPr>
            <a:lvl4pPr marL="0" indent="0" algn="ctr" defTabSz="1828800">
              <a:lnSpc>
                <a:spcPct val="100000"/>
              </a:lnSpc>
              <a:spcBef>
                <a:spcPts val="0"/>
              </a:spcBef>
              <a:buSzTx/>
              <a:buNone/>
              <a:defRPr sz="3200" spc="160">
                <a:latin typeface="Century Gothic"/>
                <a:ea typeface="Century Gothic"/>
                <a:cs typeface="Century Gothic"/>
                <a:sym typeface="Century Gothic"/>
              </a:defRPr>
            </a:lvl4pPr>
            <a:lvl5pPr marL="0" indent="0" algn="ctr" defTabSz="1828800">
              <a:lnSpc>
                <a:spcPct val="100000"/>
              </a:lnSpc>
              <a:spcBef>
                <a:spcPts val="0"/>
              </a:spcBef>
              <a:buSzTx/>
              <a:buNone/>
              <a:defRPr sz="3200" spc="16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20960496" y="10393687"/>
            <a:ext cx="477106" cy="487673"/>
          </a:xfrm>
          <a:prstGeom prst="rect">
            <a:avLst/>
          </a:prstGeom>
        </p:spPr>
        <p:txBody>
          <a:bodyPr lIns="91436" tIns="91436" rIns="91436" bIns="91436"/>
          <a:lstStyle>
            <a:lvl1pPr algn="r" defTabSz="914400">
              <a:defRPr sz="2000">
                <a:solidFill>
                  <a:srgbClr val="404040"/>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6" name="Rectangle 6"/>
          <p:cNvSpPr/>
          <p:nvPr/>
        </p:nvSpPr>
        <p:spPr>
          <a:xfrm>
            <a:off x="469386" y="475488"/>
            <a:ext cx="23445228" cy="12765024"/>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67" name="Slide Number"/>
          <p:cNvSpPr txBox="1">
            <a:spLocks noGrp="1"/>
          </p:cNvSpPr>
          <p:nvPr>
            <p:ph type="sldNum" sz="quarter" idx="2"/>
          </p:nvPr>
        </p:nvSpPr>
        <p:spPr>
          <a:xfrm>
            <a:off x="23388738" y="12676313"/>
            <a:ext cx="477107" cy="487673"/>
          </a:xfrm>
          <a:prstGeom prst="rect">
            <a:avLst/>
          </a:prstGeom>
        </p:spPr>
        <p:txBody>
          <a:bodyPr lIns="91436" tIns="91436" rIns="91436" bIns="91436"/>
          <a:lstStyle>
            <a:lvl1pPr algn="r" defTabSz="914400">
              <a:defRPr sz="2000">
                <a:solidFill>
                  <a:srgbClr val="404040"/>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74" name="Rectangle 6"/>
          <p:cNvSpPr/>
          <p:nvPr/>
        </p:nvSpPr>
        <p:spPr>
          <a:xfrm>
            <a:off x="469389" y="475488"/>
            <a:ext cx="23445222" cy="12765024"/>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75" name="Slide Number"/>
          <p:cNvSpPr txBox="1">
            <a:spLocks noGrp="1"/>
          </p:cNvSpPr>
          <p:nvPr>
            <p:ph type="sldNum" sz="quarter" idx="2"/>
          </p:nvPr>
        </p:nvSpPr>
        <p:spPr>
          <a:xfrm>
            <a:off x="23388733" y="12676309"/>
            <a:ext cx="477110" cy="487677"/>
          </a:xfrm>
          <a:prstGeom prst="rect">
            <a:avLst/>
          </a:prstGeom>
        </p:spPr>
        <p:txBody>
          <a:bodyPr lIns="91437" tIns="91437" rIns="91437" bIns="91437"/>
          <a:lstStyle>
            <a:lvl1pPr algn="r" defTabSz="914400">
              <a:defRPr sz="2000">
                <a:solidFill>
                  <a:srgbClr val="404040"/>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182" name="Rectangle 15"/>
          <p:cNvSpPr/>
          <p:nvPr/>
        </p:nvSpPr>
        <p:spPr>
          <a:xfrm>
            <a:off x="0" y="0"/>
            <a:ext cx="24384000" cy="13716000"/>
          </a:xfrm>
          <a:prstGeom prst="rect">
            <a:avLst/>
          </a:prstGeom>
          <a:solidFill>
            <a:srgbClr val="D7FFB2"/>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83" name="Rectangle 9"/>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184" name="Rectangle 10"/>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188" name="Group 3"/>
          <p:cNvGrpSpPr/>
          <p:nvPr/>
        </p:nvGrpSpPr>
        <p:grpSpPr>
          <a:xfrm>
            <a:off x="10500356" y="2535456"/>
            <a:ext cx="3383287" cy="1290596"/>
            <a:chOff x="-2" y="-1"/>
            <a:chExt cx="3383285" cy="1290595"/>
          </a:xfrm>
        </p:grpSpPr>
        <p:sp>
          <p:nvSpPr>
            <p:cNvPr id="185" name="Straight Connector 16"/>
            <p:cNvSpPr/>
            <p:nvPr/>
          </p:nvSpPr>
          <p:spPr>
            <a:xfrm flipH="1">
              <a:off x="-3" y="-2"/>
              <a:ext cx="6" cy="1280163"/>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186" name="Straight Connector 17"/>
            <p:cNvSpPr/>
            <p:nvPr/>
          </p:nvSpPr>
          <p:spPr>
            <a:xfrm>
              <a:off x="3383281" y="-2"/>
              <a:ext cx="3" cy="1280163"/>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187" name="Straight Connector 18"/>
            <p:cNvSpPr/>
            <p:nvPr/>
          </p:nvSpPr>
          <p:spPr>
            <a:xfrm>
              <a:off x="0" y="1290592"/>
              <a:ext cx="3383282" cy="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189" name="Title Text"/>
          <p:cNvSpPr txBox="1">
            <a:spLocks noGrp="1"/>
          </p:cNvSpPr>
          <p:nvPr>
            <p:ph type="title"/>
          </p:nvPr>
        </p:nvSpPr>
        <p:spPr>
          <a:xfrm>
            <a:off x="3123414" y="4182526"/>
            <a:ext cx="18137174" cy="5181603"/>
          </a:xfrm>
          <a:prstGeom prst="rect">
            <a:avLst/>
          </a:prstGeom>
        </p:spPr>
        <p:txBody>
          <a:bodyPr lIns="91437" tIns="91437" rIns="91437" bIns="91437" anchor="ctr"/>
          <a:lstStyle>
            <a:lvl1pPr algn="ctr" defTabSz="1828800">
              <a:lnSpc>
                <a:spcPct val="83000"/>
              </a:lnSpc>
              <a:defRPr sz="14400" b="0" cap="all" spc="-200">
                <a:solidFill>
                  <a:srgbClr val="262626"/>
                </a:solidFill>
                <a:latin typeface="Century Gothic"/>
                <a:ea typeface="Century Gothic"/>
                <a:cs typeface="Century Gothic"/>
                <a:sym typeface="Century Gothic"/>
              </a:defRPr>
            </a:lvl1pPr>
          </a:lstStyle>
          <a:p>
            <a:r>
              <a:t>Title Text</a:t>
            </a:r>
          </a:p>
        </p:txBody>
      </p:sp>
      <p:sp>
        <p:nvSpPr>
          <p:cNvPr id="190" name="Body Level One…"/>
          <p:cNvSpPr txBox="1">
            <a:spLocks noGrp="1"/>
          </p:cNvSpPr>
          <p:nvPr>
            <p:ph type="body" sz="quarter" idx="1"/>
          </p:nvPr>
        </p:nvSpPr>
        <p:spPr>
          <a:xfrm>
            <a:off x="3121151" y="8942498"/>
            <a:ext cx="18141697" cy="914405"/>
          </a:xfrm>
          <a:prstGeom prst="rect">
            <a:avLst/>
          </a:prstGeom>
        </p:spPr>
        <p:txBody>
          <a:bodyPr lIns="91437" tIns="91437" rIns="91437" bIns="91437"/>
          <a:lstStyle>
            <a:lvl1pPr marL="0" indent="0" algn="ctr" defTabSz="1828800">
              <a:lnSpc>
                <a:spcPct val="100000"/>
              </a:lnSpc>
              <a:spcBef>
                <a:spcPts val="0"/>
              </a:spcBef>
              <a:buSzTx/>
              <a:buNone/>
              <a:defRPr sz="3200" spc="160">
                <a:latin typeface="Century Gothic"/>
                <a:ea typeface="Century Gothic"/>
                <a:cs typeface="Century Gothic"/>
                <a:sym typeface="Century Gothic"/>
              </a:defRPr>
            </a:lvl1pPr>
            <a:lvl2pPr marL="0" indent="0" algn="ctr" defTabSz="1828800">
              <a:lnSpc>
                <a:spcPct val="100000"/>
              </a:lnSpc>
              <a:spcBef>
                <a:spcPts val="0"/>
              </a:spcBef>
              <a:buSzTx/>
              <a:buNone/>
              <a:defRPr sz="3200" spc="160">
                <a:latin typeface="Century Gothic"/>
                <a:ea typeface="Century Gothic"/>
                <a:cs typeface="Century Gothic"/>
                <a:sym typeface="Century Gothic"/>
              </a:defRPr>
            </a:lvl2pPr>
            <a:lvl3pPr marL="0" indent="0" algn="ctr" defTabSz="1828800">
              <a:lnSpc>
                <a:spcPct val="100000"/>
              </a:lnSpc>
              <a:spcBef>
                <a:spcPts val="0"/>
              </a:spcBef>
              <a:buSzTx/>
              <a:buNone/>
              <a:defRPr sz="3200" spc="160">
                <a:latin typeface="Century Gothic"/>
                <a:ea typeface="Century Gothic"/>
                <a:cs typeface="Century Gothic"/>
                <a:sym typeface="Century Gothic"/>
              </a:defRPr>
            </a:lvl3pPr>
            <a:lvl4pPr marL="0" indent="0" algn="ctr" defTabSz="1828800">
              <a:lnSpc>
                <a:spcPct val="100000"/>
              </a:lnSpc>
              <a:spcBef>
                <a:spcPts val="0"/>
              </a:spcBef>
              <a:buSzTx/>
              <a:buNone/>
              <a:defRPr sz="3200" spc="160">
                <a:latin typeface="Century Gothic"/>
                <a:ea typeface="Century Gothic"/>
                <a:cs typeface="Century Gothic"/>
                <a:sym typeface="Century Gothic"/>
              </a:defRPr>
            </a:lvl4pPr>
            <a:lvl5pPr marL="0" indent="0" algn="ctr" defTabSz="1828800">
              <a:lnSpc>
                <a:spcPct val="100000"/>
              </a:lnSpc>
              <a:spcBef>
                <a:spcPts val="0"/>
              </a:spcBef>
              <a:buSzTx/>
              <a:buNone/>
              <a:defRPr sz="3200" spc="16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xfrm>
            <a:off x="20960490" y="10393683"/>
            <a:ext cx="477110" cy="487677"/>
          </a:xfrm>
          <a:prstGeom prst="rect">
            <a:avLst/>
          </a:prstGeom>
        </p:spPr>
        <p:txBody>
          <a:bodyPr lIns="91437" tIns="91437" rIns="91437" bIns="91437"/>
          <a:lstStyle>
            <a:lvl1pPr algn="r" defTabSz="914400">
              <a:defRPr sz="2000">
                <a:solidFill>
                  <a:srgbClr val="404040"/>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198" name="Rectangle 15"/>
          <p:cNvSpPr/>
          <p:nvPr/>
        </p:nvSpPr>
        <p:spPr>
          <a:xfrm>
            <a:off x="0" y="0"/>
            <a:ext cx="24384000" cy="13716000"/>
          </a:xfrm>
          <a:prstGeom prst="rect">
            <a:avLst/>
          </a:prstGeom>
          <a:blipFill>
            <a:blip r:embed="rId2"/>
          </a:blip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199" name="Rectangle 9"/>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200" name="Rectangle 10"/>
          <p:cNvSpPr/>
          <p:nvPr/>
        </p:nvSpPr>
        <p:spPr>
          <a:xfrm>
            <a:off x="2895600" y="2823228"/>
            <a:ext cx="18592802" cy="806954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201" name="Rectangle 14"/>
          <p:cNvSpPr/>
          <p:nvPr/>
        </p:nvSpPr>
        <p:spPr>
          <a:xfrm>
            <a:off x="10271758" y="2535458"/>
            <a:ext cx="3840481" cy="1463047"/>
          </a:xfrm>
          <a:prstGeom prst="rect">
            <a:avLst/>
          </a:prstGeom>
          <a:solidFill>
            <a:srgbClr val="E3DED1"/>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grpSp>
        <p:nvGrpSpPr>
          <p:cNvPr id="205" name="Group 3"/>
          <p:cNvGrpSpPr/>
          <p:nvPr/>
        </p:nvGrpSpPr>
        <p:grpSpPr>
          <a:xfrm>
            <a:off x="10500353" y="2535454"/>
            <a:ext cx="3383292" cy="1290598"/>
            <a:chOff x="-2" y="-2"/>
            <a:chExt cx="3383290" cy="1290597"/>
          </a:xfrm>
        </p:grpSpPr>
        <p:sp>
          <p:nvSpPr>
            <p:cNvPr id="202" name="Straight Connector 16"/>
            <p:cNvSpPr/>
            <p:nvPr/>
          </p:nvSpPr>
          <p:spPr>
            <a:xfrm flipH="1">
              <a:off x="-3" y="-3"/>
              <a:ext cx="8"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03" name="Straight Connector 17"/>
            <p:cNvSpPr/>
            <p:nvPr/>
          </p:nvSpPr>
          <p:spPr>
            <a:xfrm>
              <a:off x="3383284"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04" name="Straight Connector 18"/>
            <p:cNvSpPr/>
            <p:nvPr/>
          </p:nvSpPr>
          <p:spPr>
            <a:xfrm>
              <a:off x="-1" y="1290592"/>
              <a:ext cx="3383288"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206" name="Title Text"/>
          <p:cNvSpPr txBox="1">
            <a:spLocks noGrp="1"/>
          </p:cNvSpPr>
          <p:nvPr>
            <p:ph type="title"/>
          </p:nvPr>
        </p:nvSpPr>
        <p:spPr>
          <a:xfrm>
            <a:off x="3123414" y="4182526"/>
            <a:ext cx="18137174" cy="5181604"/>
          </a:xfrm>
          <a:prstGeom prst="rect">
            <a:avLst/>
          </a:prstGeom>
        </p:spPr>
        <p:txBody>
          <a:bodyPr lIns="91436" tIns="91436" rIns="91436" bIns="91436" anchor="ctr"/>
          <a:lstStyle>
            <a:lvl1pPr algn="ctr" defTabSz="1828800">
              <a:lnSpc>
                <a:spcPct val="83000"/>
              </a:lnSpc>
              <a:defRPr sz="14400" b="0" cap="all" spc="-200">
                <a:solidFill>
                  <a:srgbClr val="262626"/>
                </a:solidFill>
                <a:latin typeface="Century Gothic"/>
                <a:ea typeface="Century Gothic"/>
                <a:cs typeface="Century Gothic"/>
                <a:sym typeface="Century Gothic"/>
              </a:defRPr>
            </a:lvl1pPr>
          </a:lstStyle>
          <a:p>
            <a:r>
              <a:t>Title Text</a:t>
            </a:r>
          </a:p>
        </p:txBody>
      </p:sp>
      <p:sp>
        <p:nvSpPr>
          <p:cNvPr id="207" name="Body Level One…"/>
          <p:cNvSpPr txBox="1">
            <a:spLocks noGrp="1"/>
          </p:cNvSpPr>
          <p:nvPr>
            <p:ph type="body" sz="quarter" idx="1"/>
          </p:nvPr>
        </p:nvSpPr>
        <p:spPr>
          <a:xfrm>
            <a:off x="3124200" y="9364122"/>
            <a:ext cx="18141696" cy="914407"/>
          </a:xfrm>
          <a:prstGeom prst="rect">
            <a:avLst/>
          </a:prstGeom>
        </p:spPr>
        <p:txBody>
          <a:bodyPr lIns="91436" tIns="91436" rIns="91436" bIns="91436"/>
          <a:lstStyle>
            <a:lvl1pPr marL="0" indent="0" algn="ctr" defTabSz="1828800">
              <a:lnSpc>
                <a:spcPct val="100000"/>
              </a:lnSpc>
              <a:spcBef>
                <a:spcPts val="0"/>
              </a:spcBef>
              <a:buSzTx/>
              <a:buNone/>
              <a:defRPr sz="3200" spc="160">
                <a:latin typeface="Century Gothic"/>
                <a:ea typeface="Century Gothic"/>
                <a:cs typeface="Century Gothic"/>
                <a:sym typeface="Century Gothic"/>
              </a:defRPr>
            </a:lvl1pPr>
            <a:lvl2pPr marL="0" indent="0" algn="ctr" defTabSz="1828800">
              <a:lnSpc>
                <a:spcPct val="100000"/>
              </a:lnSpc>
              <a:spcBef>
                <a:spcPts val="0"/>
              </a:spcBef>
              <a:buSzTx/>
              <a:buNone/>
              <a:defRPr sz="3200" spc="160">
                <a:latin typeface="Century Gothic"/>
                <a:ea typeface="Century Gothic"/>
                <a:cs typeface="Century Gothic"/>
                <a:sym typeface="Century Gothic"/>
              </a:defRPr>
            </a:lvl2pPr>
            <a:lvl3pPr marL="0" indent="0" algn="ctr" defTabSz="1828800">
              <a:lnSpc>
                <a:spcPct val="100000"/>
              </a:lnSpc>
              <a:spcBef>
                <a:spcPts val="0"/>
              </a:spcBef>
              <a:buSzTx/>
              <a:buNone/>
              <a:defRPr sz="3200" spc="160">
                <a:latin typeface="Century Gothic"/>
                <a:ea typeface="Century Gothic"/>
                <a:cs typeface="Century Gothic"/>
                <a:sym typeface="Century Gothic"/>
              </a:defRPr>
            </a:lvl3pPr>
            <a:lvl4pPr marL="0" indent="0" algn="ctr" defTabSz="1828800">
              <a:lnSpc>
                <a:spcPct val="100000"/>
              </a:lnSpc>
              <a:spcBef>
                <a:spcPts val="0"/>
              </a:spcBef>
              <a:buSzTx/>
              <a:buNone/>
              <a:defRPr sz="3200" spc="160">
                <a:latin typeface="Century Gothic"/>
                <a:ea typeface="Century Gothic"/>
                <a:cs typeface="Century Gothic"/>
                <a:sym typeface="Century Gothic"/>
              </a:defRPr>
            </a:lvl4pPr>
            <a:lvl5pPr marL="0" indent="0" algn="ctr" defTabSz="1828800">
              <a:lnSpc>
                <a:spcPct val="100000"/>
              </a:lnSpc>
              <a:spcBef>
                <a:spcPts val="0"/>
              </a:spcBef>
              <a:buSzTx/>
              <a:buNone/>
              <a:defRPr sz="3200" spc="16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20960496" y="10393687"/>
            <a:ext cx="477106" cy="487673"/>
          </a:xfrm>
          <a:prstGeom prst="rect">
            <a:avLst/>
          </a:prstGeom>
        </p:spPr>
        <p:txBody>
          <a:bodyPr lIns="91436" tIns="91436" rIns="91436" bIns="91436"/>
          <a:lstStyle>
            <a:lvl1pPr algn="r" defTabSz="914400">
              <a:defRPr sz="2000">
                <a:solidFill>
                  <a:srgbClr val="404040"/>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5" name="Rectangle 6"/>
          <p:cNvSpPr/>
          <p:nvPr/>
        </p:nvSpPr>
        <p:spPr>
          <a:xfrm>
            <a:off x="469387" y="475488"/>
            <a:ext cx="23445226" cy="12765024"/>
          </a:xfrm>
          <a:prstGeom prst="rect">
            <a:avLst/>
          </a:prstGeom>
          <a:solidFill>
            <a:srgbClr val="E3DED1"/>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216" name="Slide Number"/>
          <p:cNvSpPr txBox="1">
            <a:spLocks noGrp="1"/>
          </p:cNvSpPr>
          <p:nvPr>
            <p:ph type="sldNum" sz="quarter" idx="2"/>
          </p:nvPr>
        </p:nvSpPr>
        <p:spPr>
          <a:xfrm>
            <a:off x="23388737" y="12676313"/>
            <a:ext cx="477106" cy="487673"/>
          </a:xfrm>
          <a:prstGeom prst="rect">
            <a:avLst/>
          </a:prstGeom>
        </p:spPr>
        <p:txBody>
          <a:bodyPr lIns="91436" tIns="91436" rIns="91436" bIns="91436"/>
          <a:lstStyle>
            <a:lvl1pPr algn="r" defTabSz="914400">
              <a:defRPr sz="2000">
                <a:solidFill>
                  <a:srgbClr val="404040"/>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FF64"/>
        </a:solidFill>
        <a:effectLst/>
      </p:bgPr>
    </p:bg>
    <p:spTree>
      <p:nvGrpSpPr>
        <p:cNvPr id="1" name=""/>
        <p:cNvGrpSpPr/>
        <p:nvPr/>
      </p:nvGrpSpPr>
      <p:grpSpPr>
        <a:xfrm>
          <a:off x="0" y="0"/>
          <a:ext cx="0" cy="0"/>
          <a:chOff x="0" y="0"/>
          <a:chExt cx="0" cy="0"/>
        </a:xfrm>
      </p:grpSpPr>
      <p:sp>
        <p:nvSpPr>
          <p:cNvPr id="225" name="Title 1"/>
          <p:cNvSpPr txBox="1">
            <a:spLocks noGrp="1"/>
          </p:cNvSpPr>
          <p:nvPr>
            <p:ph type="title"/>
          </p:nvPr>
        </p:nvSpPr>
        <p:spPr>
          <a:xfrm>
            <a:off x="3123414" y="4182526"/>
            <a:ext cx="18137174" cy="5181603"/>
          </a:xfrm>
          <a:prstGeom prst="rect">
            <a:avLst/>
          </a:prstGeom>
        </p:spPr>
        <p:txBody>
          <a:bodyPr/>
          <a:lstStyle/>
          <a:p>
            <a:r>
              <a:t>Riverside MuSEUM</a:t>
            </a:r>
          </a:p>
        </p:txBody>
      </p:sp>
      <p:sp>
        <p:nvSpPr>
          <p:cNvPr id="226" name="Subtitle 2"/>
          <p:cNvSpPr txBox="1">
            <a:spLocks noGrp="1"/>
          </p:cNvSpPr>
          <p:nvPr>
            <p:ph type="body" sz="quarter" idx="1"/>
          </p:nvPr>
        </p:nvSpPr>
        <p:spPr>
          <a:xfrm>
            <a:off x="3121152" y="8688498"/>
            <a:ext cx="18141696" cy="914405"/>
          </a:xfrm>
          <a:prstGeom prst="rect">
            <a:avLst/>
          </a:prstGeom>
        </p:spPr>
        <p:txBody>
          <a:bodyPr/>
          <a:lstStyle>
            <a:lvl1pPr>
              <a:defRPr spc="0"/>
            </a:lvl1pPr>
          </a:lstStyle>
          <a:p>
            <a:r>
              <a:t>Highlights and Quiz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363"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64"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65"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66"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370" name="Group 17"/>
          <p:cNvGrpSpPr/>
          <p:nvPr/>
        </p:nvGrpSpPr>
        <p:grpSpPr>
          <a:xfrm>
            <a:off x="9656735" y="2535452"/>
            <a:ext cx="3134675" cy="1290602"/>
            <a:chOff x="-2" y="-1"/>
            <a:chExt cx="3134674" cy="1290601"/>
          </a:xfrm>
        </p:grpSpPr>
        <p:sp>
          <p:nvSpPr>
            <p:cNvPr id="367"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68"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69"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371"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372" name="Rectangle 24"/>
          <p:cNvSpPr/>
          <p:nvPr/>
        </p:nvSpPr>
        <p:spPr>
          <a:xfrm>
            <a:off x="-133" y="0"/>
            <a:ext cx="24384012"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373" name="IMG_7794.jpeg" descr="IMG_7794.jpeg"/>
          <p:cNvPicPr>
            <a:picLocks noChangeAspect="1"/>
          </p:cNvPicPr>
          <p:nvPr/>
        </p:nvPicPr>
        <p:blipFill>
          <a:blip r:embed="rId4"/>
          <a:stretch>
            <a:fillRect/>
          </a:stretch>
        </p:blipFill>
        <p:spPr>
          <a:xfrm>
            <a:off x="1457739" y="213699"/>
            <a:ext cx="9966451" cy="13288601"/>
          </a:xfrm>
          <a:prstGeom prst="rect">
            <a:avLst/>
          </a:prstGeom>
          <a:ln w="12700">
            <a:miter lim="400000"/>
          </a:ln>
        </p:spPr>
      </p:pic>
      <p:sp>
        <p:nvSpPr>
          <p:cNvPr id="374"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75"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76"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77"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78"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79" name="The Telegram Boys…"/>
          <p:cNvSpPr txBox="1"/>
          <p:nvPr/>
        </p:nvSpPr>
        <p:spPr>
          <a:xfrm>
            <a:off x="15876940" y="3784675"/>
            <a:ext cx="6101673" cy="4221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4000">
                <a:solidFill>
                  <a:srgbClr val="000000"/>
                </a:solidFill>
                <a:latin typeface="Century Gothic"/>
                <a:ea typeface="Century Gothic"/>
                <a:cs typeface="Century Gothic"/>
                <a:sym typeface="Century Gothic"/>
              </a:defRPr>
            </a:pPr>
            <a:r>
              <a:t>The Telegram Boys</a:t>
            </a:r>
          </a:p>
          <a:p>
            <a:pPr defTabSz="914400">
              <a:defRPr sz="4000">
                <a:solidFill>
                  <a:srgbClr val="000000"/>
                </a:solidFill>
                <a:latin typeface="Century Gothic"/>
                <a:ea typeface="Century Gothic"/>
                <a:cs typeface="Century Gothic"/>
                <a:sym typeface="Century Gothic"/>
              </a:defRPr>
            </a:pPr>
            <a:r>
              <a:t>Display</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red motorcycle was </a:t>
            </a:r>
          </a:p>
          <a:p>
            <a:pPr defTabSz="914400">
              <a:defRPr sz="3600">
                <a:solidFill>
                  <a:srgbClr val="000000"/>
                </a:solidFill>
                <a:latin typeface="Century Gothic"/>
                <a:ea typeface="Century Gothic"/>
                <a:cs typeface="Century Gothic"/>
                <a:sym typeface="Century Gothic"/>
              </a:defRPr>
            </a:pPr>
            <a:r>
              <a:t>used for telegram delivery.</a:t>
            </a:r>
          </a:p>
          <a:p>
            <a:pPr defTabSz="914400">
              <a:defRPr sz="3600">
                <a:solidFill>
                  <a:srgbClr val="000000"/>
                </a:solidFill>
                <a:latin typeface="Century Gothic"/>
                <a:ea typeface="Century Gothic"/>
                <a:cs typeface="Century Gothic"/>
                <a:sym typeface="Century Gothic"/>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383" name="Rectangle 9"/>
          <p:cNvSpPr/>
          <p:nvPr/>
        </p:nvSpPr>
        <p:spPr>
          <a:xfrm>
            <a:off x="0" y="0"/>
            <a:ext cx="24384000" cy="13716000"/>
          </a:xfrm>
          <a:prstGeom prst="rect">
            <a:avLst/>
          </a:prstGeom>
          <a:blipFill>
            <a:blip r:embed="rId3"/>
          </a:blip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84"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85" name="Rectangle 13"/>
          <p:cNvSpPr/>
          <p:nvPr/>
        </p:nvSpPr>
        <p:spPr>
          <a:xfrm>
            <a:off x="2895600" y="2823228"/>
            <a:ext cx="18592802" cy="806954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86" name="Rectangle 15"/>
          <p:cNvSpPr/>
          <p:nvPr/>
        </p:nvSpPr>
        <p:spPr>
          <a:xfrm>
            <a:off x="10271758" y="2535458"/>
            <a:ext cx="3840481" cy="1463047"/>
          </a:xfrm>
          <a:prstGeom prst="rect">
            <a:avLst/>
          </a:prstGeom>
          <a:solidFill>
            <a:srgbClr val="E3DED1"/>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grpSp>
        <p:nvGrpSpPr>
          <p:cNvPr id="390" name="Group 17"/>
          <p:cNvGrpSpPr/>
          <p:nvPr/>
        </p:nvGrpSpPr>
        <p:grpSpPr>
          <a:xfrm>
            <a:off x="9656738" y="2535454"/>
            <a:ext cx="3134672" cy="1290598"/>
            <a:chOff x="-1" y="-2"/>
            <a:chExt cx="3134671" cy="1290597"/>
          </a:xfrm>
        </p:grpSpPr>
        <p:sp>
          <p:nvSpPr>
            <p:cNvPr id="387" name="Straight Connector 18"/>
            <p:cNvSpPr/>
            <p:nvPr/>
          </p:nvSpPr>
          <p:spPr>
            <a:xfrm flipH="1">
              <a:off x="-2"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88" name="Straight Connector 19"/>
            <p:cNvSpPr/>
            <p:nvPr/>
          </p:nvSpPr>
          <p:spPr>
            <a:xfrm flipH="1">
              <a:off x="3134665"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89" name="Straight Connector 20"/>
            <p:cNvSpPr/>
            <p:nvPr/>
          </p:nvSpPr>
          <p:spPr>
            <a:xfrm>
              <a:off x="-2" y="1290592"/>
              <a:ext cx="3134669"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391"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6" tIns="91436" rIns="91436" bIns="91436" anchor="ctr"/>
          <a:lstStyle/>
          <a:p>
            <a:pPr defTabSz="914400">
              <a:defRPr sz="3600">
                <a:solidFill>
                  <a:srgbClr val="FFFFFF"/>
                </a:solidFill>
                <a:latin typeface="Century Gothic"/>
                <a:ea typeface="Century Gothic"/>
                <a:cs typeface="Century Gothic"/>
                <a:sym typeface="Century Gothic"/>
              </a:defRPr>
            </a:pPr>
            <a:endParaRPr/>
          </a:p>
        </p:txBody>
      </p:sp>
      <p:sp>
        <p:nvSpPr>
          <p:cNvPr id="392" name="Rectangle 24"/>
          <p:cNvSpPr/>
          <p:nvPr/>
        </p:nvSpPr>
        <p:spPr>
          <a:xfrm>
            <a:off x="-131" y="0"/>
            <a:ext cx="24384008" cy="13716000"/>
          </a:xfrm>
          <a:prstGeom prst="rect">
            <a:avLst/>
          </a:prstGeom>
          <a:solidFill>
            <a:srgbClr val="DBFF94"/>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pic>
        <p:nvPicPr>
          <p:cNvPr id="393" name="IMG_7765.jpeg" descr="IMG_7765.jpeg"/>
          <p:cNvPicPr>
            <a:picLocks noChangeAspect="1"/>
          </p:cNvPicPr>
          <p:nvPr/>
        </p:nvPicPr>
        <p:blipFill>
          <a:blip r:embed="rId4"/>
          <a:srcRect t="208"/>
          <a:stretch>
            <a:fillRect/>
          </a:stretch>
        </p:blipFill>
        <p:spPr>
          <a:xfrm>
            <a:off x="6623031" y="3286212"/>
            <a:ext cx="7628992" cy="10150785"/>
          </a:xfrm>
          <a:prstGeom prst="rect">
            <a:avLst/>
          </a:prstGeom>
          <a:ln w="12700">
            <a:miter lim="400000"/>
          </a:ln>
        </p:spPr>
      </p:pic>
      <p:sp>
        <p:nvSpPr>
          <p:cNvPr id="394" name="Rectangle 28"/>
          <p:cNvSpPr/>
          <p:nvPr/>
        </p:nvSpPr>
        <p:spPr>
          <a:xfrm>
            <a:off x="14783942" y="1286928"/>
            <a:ext cx="8287667" cy="1113261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95" name="Rectangle 30"/>
          <p:cNvSpPr/>
          <p:nvPr/>
        </p:nvSpPr>
        <p:spPr>
          <a:xfrm>
            <a:off x="15114728" y="1613720"/>
            <a:ext cx="7626099" cy="1047902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96" name="Straight Connector 34"/>
          <p:cNvSpPr/>
          <p:nvPr/>
        </p:nvSpPr>
        <p:spPr>
          <a:xfrm>
            <a:off x="17236132" y="1281709"/>
            <a:ext cx="5"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97" name="Straight Connector 36"/>
          <p:cNvSpPr/>
          <p:nvPr/>
        </p:nvSpPr>
        <p:spPr>
          <a:xfrm>
            <a:off x="20619413" y="1281709"/>
            <a:ext cx="6"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98" name="Straight Connector 38"/>
          <p:cNvSpPr/>
          <p:nvPr/>
        </p:nvSpPr>
        <p:spPr>
          <a:xfrm>
            <a:off x="17236133"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pic>
        <p:nvPicPr>
          <p:cNvPr id="399" name="IMG_7764.jpeg" descr="IMG_7764.jpeg"/>
          <p:cNvPicPr>
            <a:picLocks noChangeAspect="1"/>
          </p:cNvPicPr>
          <p:nvPr/>
        </p:nvPicPr>
        <p:blipFill>
          <a:blip r:embed="rId5"/>
          <a:stretch>
            <a:fillRect/>
          </a:stretch>
        </p:blipFill>
        <p:spPr>
          <a:xfrm>
            <a:off x="149943" y="134702"/>
            <a:ext cx="6461926" cy="8615900"/>
          </a:xfrm>
          <a:prstGeom prst="rect">
            <a:avLst/>
          </a:prstGeom>
          <a:ln w="12700">
            <a:miter lim="400000"/>
          </a:ln>
        </p:spPr>
      </p:pic>
      <p:sp>
        <p:nvSpPr>
          <p:cNvPr id="400" name="The Swinging Sixties"/>
          <p:cNvSpPr txBox="1"/>
          <p:nvPr/>
        </p:nvSpPr>
        <p:spPr>
          <a:xfrm>
            <a:off x="16464089" y="4046411"/>
            <a:ext cx="4914673" cy="805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4000">
                <a:solidFill>
                  <a:srgbClr val="000000"/>
                </a:solidFill>
                <a:latin typeface="Century Gothic"/>
                <a:ea typeface="Century Gothic"/>
                <a:cs typeface="Century Gothic"/>
                <a:sym typeface="Century Gothic"/>
              </a:defRPr>
            </a:lvl1pPr>
          </a:lstStyle>
          <a:p>
            <a:r>
              <a:t>The Swinging Sixties</a:t>
            </a:r>
          </a:p>
        </p:txBody>
      </p:sp>
      <p:sp>
        <p:nvSpPr>
          <p:cNvPr id="401" name="Here we have a little display…"/>
          <p:cNvSpPr txBox="1"/>
          <p:nvPr/>
        </p:nvSpPr>
        <p:spPr>
          <a:xfrm>
            <a:off x="15714530" y="5322320"/>
            <a:ext cx="6426493" cy="5770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defTabSz="914400">
              <a:defRPr sz="3600">
                <a:solidFill>
                  <a:srgbClr val="000000"/>
                </a:solidFill>
                <a:latin typeface="Century Gothic"/>
                <a:ea typeface="Century Gothic"/>
                <a:cs typeface="Century Gothic"/>
                <a:sym typeface="Century Gothic"/>
              </a:defRPr>
            </a:pPr>
            <a:r>
              <a:t>Here we have a little display</a:t>
            </a:r>
          </a:p>
          <a:p>
            <a:pPr defTabSz="914400">
              <a:defRPr sz="3600">
                <a:solidFill>
                  <a:srgbClr val="000000"/>
                </a:solidFill>
                <a:latin typeface="Century Gothic"/>
                <a:ea typeface="Century Gothic"/>
                <a:cs typeface="Century Gothic"/>
                <a:sym typeface="Century Gothic"/>
              </a:defRPr>
            </a:pPr>
            <a:r>
              <a:t>of lovely dresses by </a:t>
            </a:r>
          </a:p>
          <a:p>
            <a:pPr defTabSz="914400">
              <a:defRPr sz="3600">
                <a:solidFill>
                  <a:srgbClr val="000000"/>
                </a:solidFill>
                <a:latin typeface="Century Gothic"/>
                <a:ea typeface="Century Gothic"/>
                <a:cs typeface="Century Gothic"/>
                <a:sym typeface="Century Gothic"/>
              </a:defRPr>
            </a:pPr>
            <a:r>
              <a:t>Glasgow designer Marion</a:t>
            </a:r>
          </a:p>
          <a:p>
            <a:pPr defTabSz="914400">
              <a:defRPr sz="3600">
                <a:solidFill>
                  <a:srgbClr val="000000"/>
                </a:solidFill>
                <a:latin typeface="Century Gothic"/>
                <a:ea typeface="Century Gothic"/>
                <a:cs typeface="Century Gothic"/>
                <a:sym typeface="Century Gothic"/>
              </a:defRPr>
            </a:pPr>
            <a:r>
              <a:t>Donaldson. </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On the right is a display</a:t>
            </a:r>
          </a:p>
          <a:p>
            <a:pPr defTabSz="914400">
              <a:defRPr sz="3600">
                <a:solidFill>
                  <a:srgbClr val="000000"/>
                </a:solidFill>
                <a:latin typeface="Century Gothic"/>
                <a:ea typeface="Century Gothic"/>
                <a:cs typeface="Century Gothic"/>
                <a:sym typeface="Century Gothic"/>
              </a:defRPr>
            </a:pPr>
            <a:r>
              <a:t>of futuristic furniture mainly</a:t>
            </a:r>
          </a:p>
          <a:p>
            <a:pPr defTabSz="914400">
              <a:defRPr sz="3600">
                <a:solidFill>
                  <a:srgbClr val="000000"/>
                </a:solidFill>
                <a:latin typeface="Century Gothic"/>
                <a:ea typeface="Century Gothic"/>
                <a:cs typeface="Century Gothic"/>
                <a:sym typeface="Century Gothic"/>
              </a:defRPr>
            </a:pPr>
            <a:r>
              <a:t>by Italian designers using</a:t>
            </a:r>
          </a:p>
          <a:p>
            <a:pPr defTabSz="914400">
              <a:defRPr sz="3600">
                <a:solidFill>
                  <a:srgbClr val="000000"/>
                </a:solidFill>
                <a:latin typeface="Century Gothic"/>
                <a:ea typeface="Century Gothic"/>
                <a:cs typeface="Century Gothic"/>
                <a:sym typeface="Century Gothic"/>
              </a:defRPr>
            </a:pPr>
            <a:r>
              <a:t>materials that were quite </a:t>
            </a:r>
          </a:p>
          <a:p>
            <a:pPr defTabSz="914400">
              <a:defRPr sz="3600">
                <a:solidFill>
                  <a:srgbClr val="000000"/>
                </a:solidFill>
                <a:latin typeface="Century Gothic"/>
                <a:ea typeface="Century Gothic"/>
                <a:cs typeface="Century Gothic"/>
                <a:sym typeface="Century Gothic"/>
              </a:defRPr>
            </a:pPr>
            <a:r>
              <a:t>unusual for the time.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405"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06"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07"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08"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412" name="Group 17"/>
          <p:cNvGrpSpPr/>
          <p:nvPr/>
        </p:nvGrpSpPr>
        <p:grpSpPr>
          <a:xfrm>
            <a:off x="9656735" y="2535452"/>
            <a:ext cx="3134675" cy="1290602"/>
            <a:chOff x="-2" y="-1"/>
            <a:chExt cx="3134674" cy="1290601"/>
          </a:xfrm>
        </p:grpSpPr>
        <p:sp>
          <p:nvSpPr>
            <p:cNvPr id="409"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10"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11"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413"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414" name="Rectangle 24"/>
          <p:cNvSpPr/>
          <p:nvPr/>
        </p:nvSpPr>
        <p:spPr>
          <a:xfrm>
            <a:off x="-133" y="0"/>
            <a:ext cx="24384012"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415" name="IMG_7743.jpeg" descr="IMG_7743.jpeg"/>
          <p:cNvPicPr>
            <a:picLocks noChangeAspect="1"/>
          </p:cNvPicPr>
          <p:nvPr/>
        </p:nvPicPr>
        <p:blipFill>
          <a:blip r:embed="rId4"/>
          <a:stretch>
            <a:fillRect/>
          </a:stretch>
        </p:blipFill>
        <p:spPr>
          <a:xfrm>
            <a:off x="2039647" y="570862"/>
            <a:ext cx="9430710" cy="12574276"/>
          </a:xfrm>
          <a:prstGeom prst="rect">
            <a:avLst/>
          </a:prstGeom>
          <a:ln w="12700">
            <a:miter lim="400000"/>
          </a:ln>
        </p:spPr>
      </p:pic>
      <p:sp>
        <p:nvSpPr>
          <p:cNvPr id="416" name="Rectangle 28"/>
          <p:cNvSpPr/>
          <p:nvPr/>
        </p:nvSpPr>
        <p:spPr>
          <a:xfrm>
            <a:off x="14783942" y="13123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17"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18"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19"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20"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21" name="Some of the fairground swag…"/>
          <p:cNvSpPr txBox="1"/>
          <p:nvPr/>
        </p:nvSpPr>
        <p:spPr>
          <a:xfrm>
            <a:off x="15031299" y="6193171"/>
            <a:ext cx="7792955" cy="1300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3600">
                <a:solidFill>
                  <a:srgbClr val="000000"/>
                </a:solidFill>
                <a:latin typeface="Century Gothic"/>
                <a:ea typeface="Century Gothic"/>
                <a:cs typeface="Century Gothic"/>
                <a:sym typeface="Century Gothic"/>
              </a:defRPr>
            </a:pPr>
            <a:r>
              <a:t>Some of the fairground swag </a:t>
            </a:r>
          </a:p>
          <a:p>
            <a:pPr defTabSz="914400">
              <a:defRPr sz="3600">
                <a:solidFill>
                  <a:srgbClr val="000000"/>
                </a:solidFill>
                <a:latin typeface="Century Gothic"/>
                <a:ea typeface="Century Gothic"/>
                <a:cs typeface="Century Gothic"/>
                <a:sym typeface="Century Gothic"/>
              </a:defRPr>
            </a:pPr>
            <a:r>
              <a:t>you could have won at the shows </a:t>
            </a:r>
          </a:p>
        </p:txBody>
      </p:sp>
      <p:sp>
        <p:nvSpPr>
          <p:cNvPr id="422" name="Furry Gonks"/>
          <p:cNvSpPr txBox="1"/>
          <p:nvPr/>
        </p:nvSpPr>
        <p:spPr>
          <a:xfrm>
            <a:off x="17136816" y="4672876"/>
            <a:ext cx="3006940" cy="805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lgn="l" defTabSz="914400">
              <a:defRPr sz="4000" u="sng">
                <a:solidFill>
                  <a:srgbClr val="000000"/>
                </a:solidFill>
                <a:latin typeface="Century Gothic"/>
                <a:ea typeface="Century Gothic"/>
                <a:cs typeface="Century Gothic"/>
                <a:sym typeface="Century Gothic"/>
              </a:defRPr>
            </a:lvl1pPr>
          </a:lstStyle>
          <a:p>
            <a:r>
              <a:t>Furry Gonks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426" name="Rectangle 9"/>
          <p:cNvSpPr/>
          <p:nvPr/>
        </p:nvSpPr>
        <p:spPr>
          <a:xfrm>
            <a:off x="0" y="0"/>
            <a:ext cx="24384000" cy="13716000"/>
          </a:xfrm>
          <a:prstGeom prst="rect">
            <a:avLst/>
          </a:prstGeom>
          <a:blipFill>
            <a:blip r:embed="rId3"/>
          </a:blip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427"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428" name="Rectangle 13"/>
          <p:cNvSpPr/>
          <p:nvPr/>
        </p:nvSpPr>
        <p:spPr>
          <a:xfrm>
            <a:off x="2895600" y="2823228"/>
            <a:ext cx="18592802" cy="806954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429" name="Rectangle 15"/>
          <p:cNvSpPr/>
          <p:nvPr/>
        </p:nvSpPr>
        <p:spPr>
          <a:xfrm>
            <a:off x="10271758" y="2535458"/>
            <a:ext cx="3840481" cy="1463047"/>
          </a:xfrm>
          <a:prstGeom prst="rect">
            <a:avLst/>
          </a:prstGeom>
          <a:solidFill>
            <a:srgbClr val="E3DED1"/>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grpSp>
        <p:nvGrpSpPr>
          <p:cNvPr id="433" name="Group 17"/>
          <p:cNvGrpSpPr/>
          <p:nvPr/>
        </p:nvGrpSpPr>
        <p:grpSpPr>
          <a:xfrm>
            <a:off x="9656738" y="2535454"/>
            <a:ext cx="3134672" cy="1290598"/>
            <a:chOff x="-1" y="-2"/>
            <a:chExt cx="3134671" cy="1290597"/>
          </a:xfrm>
        </p:grpSpPr>
        <p:sp>
          <p:nvSpPr>
            <p:cNvPr id="430" name="Straight Connector 18"/>
            <p:cNvSpPr/>
            <p:nvPr/>
          </p:nvSpPr>
          <p:spPr>
            <a:xfrm flipH="1">
              <a:off x="-2"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31" name="Straight Connector 19"/>
            <p:cNvSpPr/>
            <p:nvPr/>
          </p:nvSpPr>
          <p:spPr>
            <a:xfrm flipH="1">
              <a:off x="3134665"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32" name="Straight Connector 20"/>
            <p:cNvSpPr/>
            <p:nvPr/>
          </p:nvSpPr>
          <p:spPr>
            <a:xfrm>
              <a:off x="-2" y="1290592"/>
              <a:ext cx="3134669"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434"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6" tIns="91436" rIns="91436" bIns="91436" anchor="ctr"/>
          <a:lstStyle/>
          <a:p>
            <a:pPr defTabSz="914400">
              <a:defRPr sz="3600">
                <a:solidFill>
                  <a:srgbClr val="FFFFFF"/>
                </a:solidFill>
                <a:latin typeface="Century Gothic"/>
                <a:ea typeface="Century Gothic"/>
                <a:cs typeface="Century Gothic"/>
                <a:sym typeface="Century Gothic"/>
              </a:defRPr>
            </a:pPr>
            <a:endParaRPr/>
          </a:p>
        </p:txBody>
      </p:sp>
      <p:sp>
        <p:nvSpPr>
          <p:cNvPr id="435" name="Rectangle 24"/>
          <p:cNvSpPr/>
          <p:nvPr/>
        </p:nvSpPr>
        <p:spPr>
          <a:xfrm>
            <a:off x="-131" y="0"/>
            <a:ext cx="24384008" cy="13716000"/>
          </a:xfrm>
          <a:prstGeom prst="rect">
            <a:avLst/>
          </a:prstGeom>
          <a:solidFill>
            <a:srgbClr val="DBFF94"/>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pic>
        <p:nvPicPr>
          <p:cNvPr id="436" name="image16.jpeg" descr="image16.jpeg"/>
          <p:cNvPicPr>
            <a:picLocks noChangeAspect="1"/>
          </p:cNvPicPr>
          <p:nvPr/>
        </p:nvPicPr>
        <p:blipFill>
          <a:blip r:embed="rId4"/>
          <a:stretch>
            <a:fillRect/>
          </a:stretch>
        </p:blipFill>
        <p:spPr>
          <a:xfrm>
            <a:off x="1457740" y="213700"/>
            <a:ext cx="9966450" cy="13288600"/>
          </a:xfrm>
          <a:prstGeom prst="rect">
            <a:avLst/>
          </a:prstGeom>
          <a:ln w="12700">
            <a:miter lim="400000"/>
          </a:ln>
        </p:spPr>
      </p:pic>
      <p:sp>
        <p:nvSpPr>
          <p:cNvPr id="437" name="Rectangle 28"/>
          <p:cNvSpPr/>
          <p:nvPr/>
        </p:nvSpPr>
        <p:spPr>
          <a:xfrm>
            <a:off x="14783942" y="1286928"/>
            <a:ext cx="8287667" cy="1113261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438" name="Rectangle 30"/>
          <p:cNvSpPr/>
          <p:nvPr/>
        </p:nvSpPr>
        <p:spPr>
          <a:xfrm>
            <a:off x="15114728" y="1613720"/>
            <a:ext cx="7626099" cy="1047902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439" name="Straight Connector 34"/>
          <p:cNvSpPr/>
          <p:nvPr/>
        </p:nvSpPr>
        <p:spPr>
          <a:xfrm>
            <a:off x="17236132" y="1281709"/>
            <a:ext cx="5"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40" name="Straight Connector 36"/>
          <p:cNvSpPr/>
          <p:nvPr/>
        </p:nvSpPr>
        <p:spPr>
          <a:xfrm>
            <a:off x="20619413" y="1281709"/>
            <a:ext cx="6"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41" name="Straight Connector 38"/>
          <p:cNvSpPr/>
          <p:nvPr/>
        </p:nvSpPr>
        <p:spPr>
          <a:xfrm>
            <a:off x="17236133"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42" name="The Telegram Boys…"/>
          <p:cNvSpPr txBox="1"/>
          <p:nvPr/>
        </p:nvSpPr>
        <p:spPr>
          <a:xfrm>
            <a:off x="15876938" y="3784674"/>
            <a:ext cx="6101677" cy="4780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defTabSz="914400">
              <a:defRPr sz="4000">
                <a:solidFill>
                  <a:srgbClr val="000000"/>
                </a:solidFill>
                <a:latin typeface="Century Gothic"/>
                <a:ea typeface="Century Gothic"/>
                <a:cs typeface="Century Gothic"/>
                <a:sym typeface="Century Gothic"/>
              </a:defRPr>
            </a:pPr>
            <a:r>
              <a:t>The Telegram Boys</a:t>
            </a:r>
          </a:p>
          <a:p>
            <a:pPr defTabSz="914400">
              <a:defRPr sz="4000">
                <a:solidFill>
                  <a:srgbClr val="000000"/>
                </a:solidFill>
                <a:latin typeface="Century Gothic"/>
                <a:ea typeface="Century Gothic"/>
                <a:cs typeface="Century Gothic"/>
                <a:sym typeface="Century Gothic"/>
              </a:defRPr>
            </a:pPr>
            <a:r>
              <a:t>Display</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red motorcycle was </a:t>
            </a:r>
          </a:p>
          <a:p>
            <a:pPr defTabSz="914400">
              <a:defRPr sz="3600">
                <a:solidFill>
                  <a:srgbClr val="000000"/>
                </a:solidFill>
                <a:latin typeface="Century Gothic"/>
                <a:ea typeface="Century Gothic"/>
                <a:cs typeface="Century Gothic"/>
                <a:sym typeface="Century Gothic"/>
              </a:defRPr>
            </a:pPr>
            <a:r>
              <a:t>used for telegram delivery.</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446"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47"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48"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49"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453" name="Group 17"/>
          <p:cNvGrpSpPr/>
          <p:nvPr/>
        </p:nvGrpSpPr>
        <p:grpSpPr>
          <a:xfrm>
            <a:off x="9656735" y="2535452"/>
            <a:ext cx="3134675" cy="1290602"/>
            <a:chOff x="-2" y="-1"/>
            <a:chExt cx="3134674" cy="1290601"/>
          </a:xfrm>
        </p:grpSpPr>
        <p:sp>
          <p:nvSpPr>
            <p:cNvPr id="450"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51"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52"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454"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455" name="Rectangle 24"/>
          <p:cNvSpPr/>
          <p:nvPr/>
        </p:nvSpPr>
        <p:spPr>
          <a:xfrm>
            <a:off x="-133" y="0"/>
            <a:ext cx="24384012"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456" name="IMG_7757.jpeg" descr="IMG_7757.jpeg"/>
          <p:cNvPicPr>
            <a:picLocks noChangeAspect="1"/>
          </p:cNvPicPr>
          <p:nvPr/>
        </p:nvPicPr>
        <p:blipFill>
          <a:blip r:embed="rId4"/>
          <a:stretch>
            <a:fillRect/>
          </a:stretch>
        </p:blipFill>
        <p:spPr>
          <a:xfrm>
            <a:off x="1611502" y="687808"/>
            <a:ext cx="9255288" cy="12340384"/>
          </a:xfrm>
          <a:prstGeom prst="rect">
            <a:avLst/>
          </a:prstGeom>
          <a:ln w="12700">
            <a:miter lim="400000"/>
          </a:ln>
        </p:spPr>
      </p:pic>
      <p:sp>
        <p:nvSpPr>
          <p:cNvPr id="457"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58"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59"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60"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61"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62" name="The Subway"/>
          <p:cNvSpPr txBox="1"/>
          <p:nvPr/>
        </p:nvSpPr>
        <p:spPr>
          <a:xfrm>
            <a:off x="17350235" y="3944925"/>
            <a:ext cx="3142374" cy="805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lgn="l" defTabSz="914400">
              <a:defRPr sz="4000">
                <a:solidFill>
                  <a:srgbClr val="000000"/>
                </a:solidFill>
                <a:latin typeface="Century Gothic"/>
                <a:ea typeface="Century Gothic"/>
                <a:cs typeface="Century Gothic"/>
                <a:sym typeface="Century Gothic"/>
              </a:defRPr>
            </a:lvl1pPr>
          </a:lstStyle>
          <a:p>
            <a:r>
              <a:t>The Subway</a:t>
            </a:r>
          </a:p>
        </p:txBody>
      </p:sp>
      <p:sp>
        <p:nvSpPr>
          <p:cNvPr id="463" name="The subway featured in our street…"/>
          <p:cNvSpPr txBox="1"/>
          <p:nvPr/>
        </p:nvSpPr>
        <p:spPr>
          <a:xfrm>
            <a:off x="15158659" y="5322322"/>
            <a:ext cx="7538235" cy="521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3600">
                <a:solidFill>
                  <a:srgbClr val="000000"/>
                </a:solidFill>
                <a:latin typeface="Century Gothic"/>
                <a:ea typeface="Century Gothic"/>
                <a:cs typeface="Century Gothic"/>
                <a:sym typeface="Century Gothic"/>
              </a:defRPr>
            </a:pPr>
            <a:r>
              <a:t>The subway featured in our street</a:t>
            </a:r>
          </a:p>
          <a:p>
            <a:pPr defTabSz="914400">
              <a:defRPr sz="3600">
                <a:solidFill>
                  <a:srgbClr val="000000"/>
                </a:solidFill>
                <a:latin typeface="Century Gothic"/>
                <a:ea typeface="Century Gothic"/>
                <a:cs typeface="Century Gothic"/>
                <a:sym typeface="Century Gothic"/>
              </a:defRPr>
            </a:pPr>
            <a:r>
              <a:t>Shows visitors how the subway</a:t>
            </a:r>
          </a:p>
          <a:p>
            <a:pPr defTabSz="914400">
              <a:defRPr sz="3600">
                <a:solidFill>
                  <a:srgbClr val="000000"/>
                </a:solidFill>
                <a:latin typeface="Century Gothic"/>
                <a:ea typeface="Century Gothic"/>
                <a:cs typeface="Century Gothic"/>
                <a:sym typeface="Century Gothic"/>
              </a:defRPr>
            </a:pPr>
            <a:r>
              <a:t>Train and station would have </a:t>
            </a:r>
          </a:p>
          <a:p>
            <a:pPr defTabSz="914400">
              <a:defRPr sz="3600">
                <a:solidFill>
                  <a:srgbClr val="000000"/>
                </a:solidFill>
                <a:latin typeface="Century Gothic"/>
                <a:ea typeface="Century Gothic"/>
                <a:cs typeface="Century Gothic"/>
                <a:sym typeface="Century Gothic"/>
              </a:defRPr>
            </a:pPr>
            <a:r>
              <a:t>Looked in the late 1800s and</a:t>
            </a:r>
          </a:p>
          <a:p>
            <a:pPr defTabSz="914400">
              <a:defRPr sz="3600">
                <a:solidFill>
                  <a:srgbClr val="000000"/>
                </a:solidFill>
                <a:latin typeface="Century Gothic"/>
                <a:ea typeface="Century Gothic"/>
                <a:cs typeface="Century Gothic"/>
                <a:sym typeface="Century Gothic"/>
              </a:defRPr>
            </a:pPr>
            <a:r>
              <a:t>Early 1900s.</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Did you know Glasgow has the </a:t>
            </a:r>
          </a:p>
          <a:p>
            <a:pPr defTabSz="914400">
              <a:defRPr sz="3600">
                <a:solidFill>
                  <a:srgbClr val="000000"/>
                </a:solidFill>
                <a:latin typeface="Century Gothic"/>
                <a:ea typeface="Century Gothic"/>
                <a:cs typeface="Century Gothic"/>
                <a:sym typeface="Century Gothic"/>
              </a:defRPr>
            </a:pPr>
            <a:r>
              <a:t>Third oldest subway system</a:t>
            </a:r>
          </a:p>
          <a:p>
            <a:pPr defTabSz="914400">
              <a:defRPr sz="3600">
                <a:solidFill>
                  <a:srgbClr val="000000"/>
                </a:solidFill>
                <a:latin typeface="Century Gothic"/>
                <a:ea typeface="Century Gothic"/>
                <a:cs typeface="Century Gothic"/>
                <a:sym typeface="Century Gothic"/>
              </a:defRPr>
            </a:pPr>
            <a:r>
              <a:t>In the world.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467"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68"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69"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70"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474" name="Group 17"/>
          <p:cNvGrpSpPr/>
          <p:nvPr/>
        </p:nvGrpSpPr>
        <p:grpSpPr>
          <a:xfrm>
            <a:off x="9656735" y="2535452"/>
            <a:ext cx="3134675" cy="1290602"/>
            <a:chOff x="-2" y="-1"/>
            <a:chExt cx="3134674" cy="1290601"/>
          </a:xfrm>
        </p:grpSpPr>
        <p:sp>
          <p:nvSpPr>
            <p:cNvPr id="471"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72"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73"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475"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476" name="Rectangle 24"/>
          <p:cNvSpPr/>
          <p:nvPr/>
        </p:nvSpPr>
        <p:spPr>
          <a:xfrm>
            <a:off x="-133" y="0"/>
            <a:ext cx="24384012"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477" name="Picture 22.png" descr="Picture 22.png"/>
          <p:cNvPicPr>
            <a:picLocks noChangeAspect="1"/>
          </p:cNvPicPr>
          <p:nvPr/>
        </p:nvPicPr>
        <p:blipFill>
          <a:blip r:embed="rId4"/>
          <a:stretch>
            <a:fillRect/>
          </a:stretch>
        </p:blipFill>
        <p:spPr>
          <a:xfrm>
            <a:off x="284454" y="1865403"/>
            <a:ext cx="12941097" cy="9985194"/>
          </a:xfrm>
          <a:prstGeom prst="rect">
            <a:avLst/>
          </a:prstGeom>
          <a:ln w="12700">
            <a:miter lim="400000"/>
          </a:ln>
        </p:spPr>
      </p:pic>
      <p:sp>
        <p:nvSpPr>
          <p:cNvPr id="478"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79"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80"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81"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82"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483" name="Sixties…"/>
          <p:cNvSpPr txBox="1"/>
          <p:nvPr/>
        </p:nvSpPr>
        <p:spPr>
          <a:xfrm>
            <a:off x="14971135" y="3942271"/>
            <a:ext cx="7913283" cy="7510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4000">
                <a:solidFill>
                  <a:srgbClr val="000000"/>
                </a:solidFill>
                <a:latin typeface="Century Gothic"/>
                <a:ea typeface="Century Gothic"/>
                <a:cs typeface="Century Gothic"/>
                <a:sym typeface="Century Gothic"/>
              </a:defRPr>
            </a:pPr>
            <a:r>
              <a:t>Sixties</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display features the Morris Mini </a:t>
            </a:r>
          </a:p>
          <a:p>
            <a:pPr defTabSz="914400">
              <a:defRPr sz="3600">
                <a:solidFill>
                  <a:srgbClr val="000000"/>
                </a:solidFill>
                <a:latin typeface="Century Gothic"/>
                <a:ea typeface="Century Gothic"/>
                <a:cs typeface="Century Gothic"/>
                <a:sym typeface="Century Gothic"/>
              </a:defRPr>
            </a:pPr>
            <a:r>
              <a:t>From 1959. A painting by </a:t>
            </a:r>
          </a:p>
          <a:p>
            <a:pPr defTabSz="914400">
              <a:defRPr sz="3600">
                <a:solidFill>
                  <a:srgbClr val="000000"/>
                </a:solidFill>
                <a:latin typeface="Century Gothic"/>
                <a:ea typeface="Century Gothic"/>
                <a:cs typeface="Century Gothic"/>
                <a:sym typeface="Century Gothic"/>
              </a:defRPr>
            </a:pPr>
            <a:r>
              <a:t>Bridget Riley an example of </a:t>
            </a:r>
          </a:p>
          <a:p>
            <a:pPr defTabSz="914400">
              <a:defRPr sz="3600">
                <a:solidFill>
                  <a:srgbClr val="000000"/>
                </a:solidFill>
                <a:latin typeface="Century Gothic"/>
                <a:ea typeface="Century Gothic"/>
                <a:cs typeface="Century Gothic"/>
                <a:sym typeface="Century Gothic"/>
              </a:defRPr>
            </a:pPr>
            <a:r>
              <a:t>“Optical Art”. </a:t>
            </a:r>
          </a:p>
          <a:p>
            <a:pPr defTabSz="914400">
              <a:defRPr sz="3600">
                <a:solidFill>
                  <a:srgbClr val="000000"/>
                </a:solidFill>
                <a:latin typeface="Century Gothic"/>
                <a:ea typeface="Century Gothic"/>
                <a:cs typeface="Century Gothic"/>
                <a:sym typeface="Century Gothic"/>
              </a:defRPr>
            </a:pPr>
            <a:r>
              <a:t>The dress is by Paco Rabanne</a:t>
            </a:r>
          </a:p>
          <a:p>
            <a:pPr defTabSz="914400">
              <a:defRPr sz="3600">
                <a:solidFill>
                  <a:srgbClr val="000000"/>
                </a:solidFill>
                <a:latin typeface="Century Gothic"/>
                <a:ea typeface="Century Gothic"/>
                <a:cs typeface="Century Gothic"/>
                <a:sym typeface="Century Gothic"/>
              </a:defRPr>
            </a:pPr>
            <a:r>
              <a:t>and was worn by </a:t>
            </a:r>
          </a:p>
          <a:p>
            <a:pPr defTabSz="914400">
              <a:defRPr sz="3600">
                <a:solidFill>
                  <a:srgbClr val="000000"/>
                </a:solidFill>
                <a:latin typeface="Century Gothic"/>
                <a:ea typeface="Century Gothic"/>
                <a:cs typeface="Century Gothic"/>
                <a:sym typeface="Century Gothic"/>
              </a:defRPr>
            </a:pPr>
            <a:r>
              <a:t>Audrey Hepburn.</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Do you know what film it was</a:t>
            </a:r>
          </a:p>
          <a:p>
            <a:pPr defTabSz="914400">
              <a:defRPr sz="3600">
                <a:solidFill>
                  <a:srgbClr val="000000"/>
                </a:solidFill>
                <a:latin typeface="Century Gothic"/>
                <a:ea typeface="Century Gothic"/>
                <a:cs typeface="Century Gothic"/>
                <a:sym typeface="Century Gothic"/>
              </a:defRPr>
            </a:pPr>
            <a:r>
              <a:t>that Hepburn wore the dress in?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487"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88"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89"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90"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494" name="Group 17"/>
          <p:cNvGrpSpPr/>
          <p:nvPr/>
        </p:nvGrpSpPr>
        <p:grpSpPr>
          <a:xfrm>
            <a:off x="9656735" y="2535452"/>
            <a:ext cx="3134675" cy="1290602"/>
            <a:chOff x="-2" y="-1"/>
            <a:chExt cx="3134674" cy="1290601"/>
          </a:xfrm>
        </p:grpSpPr>
        <p:sp>
          <p:nvSpPr>
            <p:cNvPr id="491"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92"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493"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495"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496" name="Rectangle 24"/>
          <p:cNvSpPr/>
          <p:nvPr/>
        </p:nvSpPr>
        <p:spPr>
          <a:xfrm>
            <a:off x="-133" y="0"/>
            <a:ext cx="24384012"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497" name="IMG_7775.jpeg" descr="IMG_7775.jpeg"/>
          <p:cNvPicPr>
            <a:picLocks noChangeAspect="1"/>
          </p:cNvPicPr>
          <p:nvPr/>
        </p:nvPicPr>
        <p:blipFill>
          <a:blip r:embed="rId4"/>
          <a:stretch>
            <a:fillRect/>
          </a:stretch>
        </p:blipFill>
        <p:spPr>
          <a:xfrm>
            <a:off x="258940" y="210812"/>
            <a:ext cx="7727802" cy="10303734"/>
          </a:xfrm>
          <a:prstGeom prst="rect">
            <a:avLst/>
          </a:prstGeom>
          <a:ln w="12700">
            <a:miter lim="400000"/>
          </a:ln>
        </p:spPr>
      </p:pic>
      <p:sp>
        <p:nvSpPr>
          <p:cNvPr id="498"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499"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00"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01"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02"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pic>
        <p:nvPicPr>
          <p:cNvPr id="503" name="IMG_7779.jpeg" descr="IMG_7779.jpeg"/>
          <p:cNvPicPr>
            <a:picLocks noChangeAspect="1"/>
          </p:cNvPicPr>
          <p:nvPr/>
        </p:nvPicPr>
        <p:blipFill>
          <a:blip r:embed="rId5"/>
          <a:stretch>
            <a:fillRect/>
          </a:stretch>
        </p:blipFill>
        <p:spPr>
          <a:xfrm>
            <a:off x="6849208" y="3654085"/>
            <a:ext cx="7139732" cy="9519645"/>
          </a:xfrm>
          <a:prstGeom prst="rect">
            <a:avLst/>
          </a:prstGeom>
          <a:ln w="12700">
            <a:miter lim="400000"/>
          </a:ln>
        </p:spPr>
      </p:pic>
      <p:sp>
        <p:nvSpPr>
          <p:cNvPr id="504" name="Anchor Line Posters"/>
          <p:cNvSpPr txBox="1"/>
          <p:nvPr/>
        </p:nvSpPr>
        <p:spPr>
          <a:xfrm>
            <a:off x="16448710" y="3947159"/>
            <a:ext cx="4945427" cy="805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lgn="l" defTabSz="914400">
              <a:defRPr sz="4000">
                <a:solidFill>
                  <a:srgbClr val="000000"/>
                </a:solidFill>
                <a:latin typeface="Century Gothic"/>
                <a:ea typeface="Century Gothic"/>
                <a:cs typeface="Century Gothic"/>
                <a:sym typeface="Century Gothic"/>
              </a:defRPr>
            </a:lvl1pPr>
          </a:lstStyle>
          <a:p>
            <a:r>
              <a:t>Anchor Line Posters</a:t>
            </a:r>
          </a:p>
        </p:txBody>
      </p:sp>
      <p:sp>
        <p:nvSpPr>
          <p:cNvPr id="505" name="This is a display of beautiful…"/>
          <p:cNvSpPr txBox="1"/>
          <p:nvPr/>
        </p:nvSpPr>
        <p:spPr>
          <a:xfrm>
            <a:off x="15462156" y="5498062"/>
            <a:ext cx="6931241" cy="577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3600">
                <a:solidFill>
                  <a:srgbClr val="000000"/>
                </a:solidFill>
                <a:latin typeface="Century Gothic"/>
                <a:ea typeface="Century Gothic"/>
                <a:cs typeface="Century Gothic"/>
                <a:sym typeface="Century Gothic"/>
              </a:defRPr>
            </a:pPr>
            <a:r>
              <a:t>This is a display of beautiful</a:t>
            </a:r>
          </a:p>
          <a:p>
            <a:pPr defTabSz="914400">
              <a:defRPr sz="3600">
                <a:solidFill>
                  <a:srgbClr val="000000"/>
                </a:solidFill>
                <a:latin typeface="Century Gothic"/>
                <a:ea typeface="Century Gothic"/>
                <a:cs typeface="Century Gothic"/>
                <a:sym typeface="Century Gothic"/>
              </a:defRPr>
            </a:pPr>
            <a:r>
              <a:t>posters advertising the </a:t>
            </a:r>
          </a:p>
          <a:p>
            <a:pPr defTabSz="914400">
              <a:defRPr sz="3600">
                <a:solidFill>
                  <a:srgbClr val="000000"/>
                </a:solidFill>
                <a:latin typeface="Century Gothic"/>
                <a:ea typeface="Century Gothic"/>
                <a:cs typeface="Century Gothic"/>
                <a:sym typeface="Century Gothic"/>
              </a:defRPr>
            </a:pPr>
            <a:r>
              <a:t>steamship company </a:t>
            </a:r>
          </a:p>
          <a:p>
            <a:pPr defTabSz="914400">
              <a:defRPr sz="3600">
                <a:solidFill>
                  <a:srgbClr val="000000"/>
                </a:solidFill>
                <a:latin typeface="Century Gothic"/>
                <a:ea typeface="Century Gothic"/>
                <a:cs typeface="Century Gothic"/>
                <a:sym typeface="Century Gothic"/>
              </a:defRPr>
            </a:pPr>
            <a:r>
              <a:t>Anchor Line.</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The graphic designers used </a:t>
            </a:r>
          </a:p>
          <a:p>
            <a:pPr defTabSz="914400">
              <a:defRPr sz="3600">
                <a:solidFill>
                  <a:srgbClr val="000000"/>
                </a:solidFill>
                <a:latin typeface="Century Gothic"/>
                <a:ea typeface="Century Gothic"/>
                <a:cs typeface="Century Gothic"/>
                <a:sym typeface="Century Gothic"/>
              </a:defRPr>
            </a:pPr>
            <a:r>
              <a:t>beautiful images of the ships</a:t>
            </a:r>
          </a:p>
          <a:p>
            <a:pPr defTabSz="914400">
              <a:defRPr sz="3600">
                <a:solidFill>
                  <a:srgbClr val="000000"/>
                </a:solidFill>
                <a:latin typeface="Century Gothic"/>
                <a:ea typeface="Century Gothic"/>
                <a:cs typeface="Century Gothic"/>
                <a:sym typeface="Century Gothic"/>
              </a:defRPr>
            </a:pPr>
            <a:r>
              <a:t>and destinations along with</a:t>
            </a:r>
          </a:p>
          <a:p>
            <a:pPr defTabSz="914400">
              <a:defRPr sz="3600">
                <a:solidFill>
                  <a:srgbClr val="000000"/>
                </a:solidFill>
                <a:latin typeface="Century Gothic"/>
                <a:ea typeface="Century Gothic"/>
                <a:cs typeface="Century Gothic"/>
                <a:sym typeface="Century Gothic"/>
              </a:defRPr>
            </a:pPr>
            <a:r>
              <a:t>bold text to create an impact.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509"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10"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11"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12"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16" name="Group 17"/>
          <p:cNvGrpSpPr/>
          <p:nvPr/>
        </p:nvGrpSpPr>
        <p:grpSpPr>
          <a:xfrm>
            <a:off x="9656735" y="2535452"/>
            <a:ext cx="3134675" cy="1290602"/>
            <a:chOff x="-2" y="-1"/>
            <a:chExt cx="3134674" cy="1290601"/>
          </a:xfrm>
        </p:grpSpPr>
        <p:sp>
          <p:nvSpPr>
            <p:cNvPr id="513"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14"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15"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17"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518" name="Rectangle 24"/>
          <p:cNvSpPr/>
          <p:nvPr/>
        </p:nvSpPr>
        <p:spPr>
          <a:xfrm>
            <a:off x="-6" y="402663"/>
            <a:ext cx="24384012" cy="13716001"/>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519" name="Picture 2.png" descr="Picture 2.png"/>
          <p:cNvPicPr>
            <a:picLocks noChangeAspect="1"/>
          </p:cNvPicPr>
          <p:nvPr/>
        </p:nvPicPr>
        <p:blipFill>
          <a:blip r:embed="rId4"/>
          <a:stretch>
            <a:fillRect/>
          </a:stretch>
        </p:blipFill>
        <p:spPr>
          <a:xfrm>
            <a:off x="5956975" y="5127197"/>
            <a:ext cx="8212109" cy="8317391"/>
          </a:xfrm>
          <a:prstGeom prst="rect">
            <a:avLst/>
          </a:prstGeom>
          <a:ln w="12700">
            <a:miter lim="400000"/>
          </a:ln>
        </p:spPr>
      </p:pic>
      <p:sp>
        <p:nvSpPr>
          <p:cNvPr id="520"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21"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22"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23"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24"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pic>
        <p:nvPicPr>
          <p:cNvPr id="525" name="Picture 1.png" descr="Picture 1.png"/>
          <p:cNvPicPr>
            <a:picLocks noChangeAspect="1"/>
          </p:cNvPicPr>
          <p:nvPr/>
        </p:nvPicPr>
        <p:blipFill>
          <a:blip r:embed="rId5"/>
          <a:stretch>
            <a:fillRect/>
          </a:stretch>
        </p:blipFill>
        <p:spPr>
          <a:xfrm>
            <a:off x="288396" y="408238"/>
            <a:ext cx="7638800" cy="7421981"/>
          </a:xfrm>
          <a:prstGeom prst="rect">
            <a:avLst/>
          </a:prstGeom>
          <a:ln w="12700">
            <a:miter lim="400000"/>
          </a:ln>
        </p:spPr>
      </p:pic>
      <p:sp>
        <p:nvSpPr>
          <p:cNvPr id="526" name="Ewan McGregor’s Motorbikes…"/>
          <p:cNvSpPr txBox="1"/>
          <p:nvPr/>
        </p:nvSpPr>
        <p:spPr>
          <a:xfrm>
            <a:off x="15208752" y="3784675"/>
            <a:ext cx="7438049" cy="6951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4000">
                <a:solidFill>
                  <a:srgbClr val="000000"/>
                </a:solidFill>
                <a:latin typeface="Century Gothic"/>
                <a:ea typeface="Century Gothic"/>
                <a:cs typeface="Century Gothic"/>
                <a:sym typeface="Century Gothic"/>
              </a:defRPr>
            </a:pPr>
            <a:r>
              <a:t>Ewan McGregor’s Motorbikes</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McGregor donated both his </a:t>
            </a:r>
          </a:p>
          <a:p>
            <a:pPr defTabSz="914400">
              <a:defRPr sz="3600">
                <a:solidFill>
                  <a:srgbClr val="000000"/>
                </a:solidFill>
                <a:latin typeface="Century Gothic"/>
                <a:ea typeface="Century Gothic"/>
                <a:cs typeface="Century Gothic"/>
                <a:sym typeface="Century Gothic"/>
              </a:defRPr>
            </a:pPr>
            <a:r>
              <a:t>motorbikes to the museum</a:t>
            </a:r>
          </a:p>
          <a:p>
            <a:pPr defTabSz="914400">
              <a:defRPr sz="3600">
                <a:solidFill>
                  <a:srgbClr val="000000"/>
                </a:solidFill>
                <a:latin typeface="Century Gothic"/>
                <a:ea typeface="Century Gothic"/>
                <a:cs typeface="Century Gothic"/>
                <a:sym typeface="Century Gothic"/>
              </a:defRPr>
            </a:pPr>
            <a:r>
              <a:t>One was featured in the </a:t>
            </a:r>
          </a:p>
          <a:p>
            <a:pPr defTabSz="914400">
              <a:defRPr sz="3600">
                <a:solidFill>
                  <a:srgbClr val="000000"/>
                </a:solidFill>
                <a:latin typeface="Century Gothic"/>
                <a:ea typeface="Century Gothic"/>
                <a:cs typeface="Century Gothic"/>
                <a:sym typeface="Century Gothic"/>
              </a:defRPr>
            </a:pPr>
            <a:r>
              <a:t>programme “Long Way Round”</a:t>
            </a:r>
          </a:p>
          <a:p>
            <a:pPr defTabSz="914400">
              <a:defRPr sz="3600">
                <a:solidFill>
                  <a:srgbClr val="000000"/>
                </a:solidFill>
                <a:latin typeface="Century Gothic"/>
                <a:ea typeface="Century Gothic"/>
                <a:cs typeface="Century Gothic"/>
                <a:sym typeface="Century Gothic"/>
              </a:defRPr>
            </a:pPr>
            <a:r>
              <a:t>And the other in </a:t>
            </a:r>
          </a:p>
          <a:p>
            <a:pPr defTabSz="914400">
              <a:defRPr sz="3600">
                <a:solidFill>
                  <a:srgbClr val="000000"/>
                </a:solidFill>
                <a:latin typeface="Century Gothic"/>
                <a:ea typeface="Century Gothic"/>
                <a:cs typeface="Century Gothic"/>
                <a:sym typeface="Century Gothic"/>
              </a:defRPr>
            </a:pPr>
            <a:r>
              <a:t>“Long Way Down” </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Have you seen the</a:t>
            </a:r>
          </a:p>
          <a:p>
            <a:pPr defTabSz="914400">
              <a:defRPr sz="3600">
                <a:solidFill>
                  <a:srgbClr val="000000"/>
                </a:solidFill>
                <a:latin typeface="Century Gothic"/>
                <a:ea typeface="Century Gothic"/>
                <a:cs typeface="Century Gothic"/>
                <a:sym typeface="Century Gothic"/>
              </a:defRPr>
            </a:pPr>
            <a:r>
              <a:t> tv programme?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530"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531"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32"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33"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34"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38" name="Group 17"/>
          <p:cNvGrpSpPr/>
          <p:nvPr/>
        </p:nvGrpSpPr>
        <p:grpSpPr>
          <a:xfrm>
            <a:off x="9656735" y="2535452"/>
            <a:ext cx="3134675" cy="1290602"/>
            <a:chOff x="-2" y="-1"/>
            <a:chExt cx="3134674" cy="1290601"/>
          </a:xfrm>
        </p:grpSpPr>
        <p:sp>
          <p:nvSpPr>
            <p:cNvPr id="535"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36"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37"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39" name="Rectangle 22"/>
          <p:cNvSpPr/>
          <p:nvPr/>
        </p:nvSpPr>
        <p:spPr>
          <a:xfrm>
            <a:off x="0" y="0"/>
            <a:ext cx="24384000" cy="13716000"/>
          </a:xfrm>
          <a:prstGeom prst="rect">
            <a:avLst/>
          </a:prstGeom>
          <a:solidFill>
            <a:srgbClr val="DBFF94"/>
          </a:solidFill>
          <a:ln w="12700">
            <a:miter lim="400000"/>
          </a:ln>
        </p:spPr>
        <p:txBody>
          <a:bodyPr lIns="91437" tIns="91437" rIns="91437" bIns="91437" anchor="ctr"/>
          <a:lstStyle/>
          <a:p>
            <a:pPr algn="l" defTabSz="914400">
              <a:defRPr sz="3600">
                <a:solidFill>
                  <a:srgbClr val="000000"/>
                </a:solidFill>
                <a:latin typeface="Century Gothic"/>
                <a:ea typeface="Century Gothic"/>
                <a:cs typeface="Century Gothic"/>
                <a:sym typeface="Century Gothic"/>
              </a:defRPr>
            </a:pPr>
            <a:endParaRPr/>
          </a:p>
        </p:txBody>
      </p:sp>
      <p:pic>
        <p:nvPicPr>
          <p:cNvPr id="540" name="7402328988_b36b697c68_b.jpeg" descr="7402328988_b36b697c68_b.jpeg"/>
          <p:cNvPicPr>
            <a:picLocks noChangeAspect="1"/>
          </p:cNvPicPr>
          <p:nvPr/>
        </p:nvPicPr>
        <p:blipFill>
          <a:blip r:embed="rId4"/>
          <a:stretch>
            <a:fillRect/>
          </a:stretch>
        </p:blipFill>
        <p:spPr>
          <a:xfrm>
            <a:off x="560008" y="1098799"/>
            <a:ext cx="13556489" cy="11489222"/>
          </a:xfrm>
          <a:prstGeom prst="rect">
            <a:avLst/>
          </a:prstGeom>
          <a:ln w="12700">
            <a:solidFill>
              <a:srgbClr val="42BA97"/>
            </a:solidFill>
          </a:ln>
        </p:spPr>
      </p:pic>
      <p:sp>
        <p:nvSpPr>
          <p:cNvPr id="541"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42"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43"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44"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45"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46" name="Gold Lame…"/>
          <p:cNvSpPr txBox="1"/>
          <p:nvPr/>
        </p:nvSpPr>
        <p:spPr>
          <a:xfrm>
            <a:off x="14537993" y="3297571"/>
            <a:ext cx="8287669" cy="3599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u="sng">
                <a:solidFill>
                  <a:srgbClr val="000000"/>
                </a:solidFill>
                <a:latin typeface="Century Gothic"/>
                <a:ea typeface="Century Gothic"/>
                <a:cs typeface="Century Gothic"/>
                <a:sym typeface="Century Gothic"/>
              </a:defRPr>
            </a:pPr>
            <a:r>
              <a:t>Question 1</a:t>
            </a:r>
          </a:p>
          <a:p>
            <a:pPr defTabSz="914400">
              <a:defRPr sz="3600" u="sng">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Glasgow’s Coat of Arms was introduced when the Lord Lyon granted the city its patent. In which Year did this happen?</a:t>
            </a:r>
          </a:p>
        </p:txBody>
      </p:sp>
      <p:sp>
        <p:nvSpPr>
          <p:cNvPr id="547" name="Gold Lame…"/>
          <p:cNvSpPr txBox="1"/>
          <p:nvPr/>
        </p:nvSpPr>
        <p:spPr>
          <a:xfrm>
            <a:off x="14537993" y="7602967"/>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A)1866</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B)1966</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C)1916</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530"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531"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32"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33"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34"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38" name="Group 17"/>
          <p:cNvGrpSpPr/>
          <p:nvPr/>
        </p:nvGrpSpPr>
        <p:grpSpPr>
          <a:xfrm>
            <a:off x="9656735" y="2535452"/>
            <a:ext cx="3134675" cy="1290602"/>
            <a:chOff x="-2" y="-1"/>
            <a:chExt cx="3134674" cy="1290601"/>
          </a:xfrm>
        </p:grpSpPr>
        <p:sp>
          <p:nvSpPr>
            <p:cNvPr id="535"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36"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37"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39" name="Rectangle 22"/>
          <p:cNvSpPr/>
          <p:nvPr/>
        </p:nvSpPr>
        <p:spPr>
          <a:xfrm>
            <a:off x="0" y="0"/>
            <a:ext cx="24384000" cy="13716000"/>
          </a:xfrm>
          <a:prstGeom prst="rect">
            <a:avLst/>
          </a:prstGeom>
          <a:solidFill>
            <a:srgbClr val="DBFF94"/>
          </a:solidFill>
          <a:ln w="12700">
            <a:miter lim="400000"/>
          </a:ln>
        </p:spPr>
        <p:txBody>
          <a:bodyPr lIns="91437" tIns="91437" rIns="91437" bIns="91437" anchor="ctr"/>
          <a:lstStyle/>
          <a:p>
            <a:pPr algn="l" defTabSz="914400">
              <a:defRPr sz="3600">
                <a:solidFill>
                  <a:srgbClr val="000000"/>
                </a:solidFill>
                <a:latin typeface="Century Gothic"/>
                <a:ea typeface="Century Gothic"/>
                <a:cs typeface="Century Gothic"/>
                <a:sym typeface="Century Gothic"/>
              </a:defRPr>
            </a:pPr>
            <a:endParaRPr/>
          </a:p>
        </p:txBody>
      </p:sp>
      <p:pic>
        <p:nvPicPr>
          <p:cNvPr id="540" name="7402328988_b36b697c68_b.jpeg" descr="7402328988_b36b697c68_b.jpeg"/>
          <p:cNvPicPr>
            <a:picLocks noChangeAspect="1"/>
          </p:cNvPicPr>
          <p:nvPr/>
        </p:nvPicPr>
        <p:blipFill>
          <a:blip r:embed="rId4"/>
          <a:stretch>
            <a:fillRect/>
          </a:stretch>
        </p:blipFill>
        <p:spPr>
          <a:xfrm>
            <a:off x="560008" y="1098799"/>
            <a:ext cx="13556489" cy="11489222"/>
          </a:xfrm>
          <a:prstGeom prst="rect">
            <a:avLst/>
          </a:prstGeom>
          <a:ln w="12700">
            <a:solidFill>
              <a:srgbClr val="42BA97"/>
            </a:solidFill>
          </a:ln>
        </p:spPr>
      </p:pic>
      <p:sp>
        <p:nvSpPr>
          <p:cNvPr id="541"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42"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43"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44"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45"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46" name="Gold Lame…"/>
          <p:cNvSpPr txBox="1"/>
          <p:nvPr/>
        </p:nvSpPr>
        <p:spPr>
          <a:xfrm>
            <a:off x="14537993" y="3297571"/>
            <a:ext cx="8287669" cy="359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u="sng">
                <a:solidFill>
                  <a:srgbClr val="000000"/>
                </a:solidFill>
                <a:latin typeface="Century Gothic"/>
                <a:ea typeface="Century Gothic"/>
                <a:cs typeface="Century Gothic"/>
                <a:sym typeface="Century Gothic"/>
              </a:defRPr>
            </a:pPr>
            <a:r>
              <a:t>Question 1</a:t>
            </a:r>
          </a:p>
          <a:p>
            <a:pPr defTabSz="914400">
              <a:defRPr sz="3600" u="sng">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Glasgow’s Coat of Arms was introduced when the Lord Lyon granted the city its patent. In which Year did this happen?</a:t>
            </a:r>
          </a:p>
        </p:txBody>
      </p:sp>
      <p:sp>
        <p:nvSpPr>
          <p:cNvPr id="547" name="Gold Lame…"/>
          <p:cNvSpPr txBox="1"/>
          <p:nvPr/>
        </p:nvSpPr>
        <p:spPr>
          <a:xfrm>
            <a:off x="14537993" y="7602967"/>
            <a:ext cx="8287669" cy="141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rPr dirty="0"/>
              <a:t>A)1866</a:t>
            </a:r>
          </a:p>
          <a:p>
            <a:pPr defTabSz="914400">
              <a:defRPr sz="4000">
                <a:solidFill>
                  <a:srgbClr val="000000"/>
                </a:solidFill>
                <a:latin typeface="Century Gothic"/>
                <a:ea typeface="Century Gothic"/>
                <a:cs typeface="Century Gothic"/>
                <a:sym typeface="Century Gothic"/>
              </a:defRPr>
            </a:pPr>
            <a:endParaRPr dirty="0"/>
          </a:p>
        </p:txBody>
      </p:sp>
    </p:spTree>
    <p:extLst>
      <p:ext uri="{BB962C8B-B14F-4D97-AF65-F5344CB8AC3E}">
        <p14:creationId xmlns:p14="http://schemas.microsoft.com/office/powerpoint/2010/main" val="9673849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FF64"/>
        </a:solidFill>
        <a:effectLst/>
      </p:bgPr>
    </p:bg>
    <p:spTree>
      <p:nvGrpSpPr>
        <p:cNvPr id="1" name=""/>
        <p:cNvGrpSpPr/>
        <p:nvPr/>
      </p:nvGrpSpPr>
      <p:grpSpPr>
        <a:xfrm>
          <a:off x="0" y="0"/>
          <a:ext cx="0" cy="0"/>
          <a:chOff x="0" y="0"/>
          <a:chExt cx="0" cy="0"/>
        </a:xfrm>
      </p:grpSpPr>
      <p:pic>
        <p:nvPicPr>
          <p:cNvPr id="230" name="Screenshot 2021-01-19 at 09.39.19.png" descr="Screenshot 2021-01-19 at 09.39.19.png"/>
          <p:cNvPicPr>
            <a:picLocks noChangeAspect="1"/>
          </p:cNvPicPr>
          <p:nvPr/>
        </p:nvPicPr>
        <p:blipFill>
          <a:blip r:embed="rId3"/>
          <a:stretch>
            <a:fillRect/>
          </a:stretch>
        </p:blipFill>
        <p:spPr>
          <a:xfrm>
            <a:off x="910000" y="2535460"/>
            <a:ext cx="12932625" cy="8615900"/>
          </a:xfrm>
          <a:prstGeom prst="rect">
            <a:avLst/>
          </a:prstGeom>
          <a:ln w="12700">
            <a:miter lim="400000"/>
          </a:ln>
        </p:spPr>
      </p:pic>
      <p:pic>
        <p:nvPicPr>
          <p:cNvPr id="231" name="40161745_2154713154550588_2177643625612050432_o.jpg" descr="40161745_2154713154550588_2177643625612050432_o.jpg"/>
          <p:cNvPicPr>
            <a:picLocks noChangeAspect="1"/>
          </p:cNvPicPr>
          <p:nvPr/>
        </p:nvPicPr>
        <p:blipFill>
          <a:blip r:embed="rId4"/>
          <a:stretch>
            <a:fillRect/>
          </a:stretch>
        </p:blipFill>
        <p:spPr>
          <a:xfrm>
            <a:off x="14447266" y="-14591"/>
            <a:ext cx="9129713" cy="137160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551"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552" name="Rectangle 9"/>
          <p:cNvSpPr/>
          <p:nvPr/>
        </p:nvSpPr>
        <p:spPr>
          <a:xfrm>
            <a:off x="0" y="0"/>
            <a:ext cx="24384000"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53"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57" name="Group 17"/>
          <p:cNvGrpSpPr/>
          <p:nvPr/>
        </p:nvGrpSpPr>
        <p:grpSpPr>
          <a:xfrm>
            <a:off x="9656735" y="2535452"/>
            <a:ext cx="3134675" cy="1290602"/>
            <a:chOff x="-2" y="-1"/>
            <a:chExt cx="3134674" cy="1290601"/>
          </a:xfrm>
        </p:grpSpPr>
        <p:sp>
          <p:nvSpPr>
            <p:cNvPr id="554"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55"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56"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pic>
        <p:nvPicPr>
          <p:cNvPr id="558" name="Screenshot 2021-07-16 at 09.15.23.png" descr="Screenshot 2021-07-16 at 09.15.23.png"/>
          <p:cNvPicPr>
            <a:picLocks noChangeAspect="1"/>
          </p:cNvPicPr>
          <p:nvPr/>
        </p:nvPicPr>
        <p:blipFill>
          <a:blip r:embed="rId3"/>
          <a:stretch>
            <a:fillRect/>
          </a:stretch>
        </p:blipFill>
        <p:spPr>
          <a:xfrm>
            <a:off x="2708907" y="2500009"/>
            <a:ext cx="11150601" cy="8686801"/>
          </a:xfrm>
          <a:prstGeom prst="rect">
            <a:avLst/>
          </a:prstGeom>
          <a:ln w="12700">
            <a:miter lim="400000"/>
          </a:ln>
        </p:spPr>
      </p:pic>
      <p:sp>
        <p:nvSpPr>
          <p:cNvPr id="559"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60"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61"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62"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63"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64" name="Gold Lame…"/>
          <p:cNvSpPr txBox="1"/>
          <p:nvPr/>
        </p:nvSpPr>
        <p:spPr>
          <a:xfrm>
            <a:off x="14537993" y="3297571"/>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2</a:t>
            </a:r>
          </a:p>
        </p:txBody>
      </p:sp>
      <p:sp>
        <p:nvSpPr>
          <p:cNvPr id="565" name="Gold Lame…"/>
          <p:cNvSpPr txBox="1"/>
          <p:nvPr/>
        </p:nvSpPr>
        <p:spPr>
          <a:xfrm>
            <a:off x="14537993" y="7602967"/>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A)500,000</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B)250,000</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C)120,000</a:t>
            </a:r>
          </a:p>
        </p:txBody>
      </p:sp>
      <p:sp>
        <p:nvSpPr>
          <p:cNvPr id="566" name="Gold Lame…"/>
          <p:cNvSpPr txBox="1"/>
          <p:nvPr/>
        </p:nvSpPr>
        <p:spPr>
          <a:xfrm>
            <a:off x="14537993" y="4402567"/>
            <a:ext cx="8287669" cy="2049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How many people turned up to see the last tram parade in Glasgow in 1962?</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551"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552" name="Rectangle 9"/>
          <p:cNvSpPr/>
          <p:nvPr/>
        </p:nvSpPr>
        <p:spPr>
          <a:xfrm>
            <a:off x="0" y="0"/>
            <a:ext cx="24384000"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53"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57" name="Group 17"/>
          <p:cNvGrpSpPr/>
          <p:nvPr/>
        </p:nvGrpSpPr>
        <p:grpSpPr>
          <a:xfrm>
            <a:off x="9656735" y="2535452"/>
            <a:ext cx="3134675" cy="1290602"/>
            <a:chOff x="-2" y="-1"/>
            <a:chExt cx="3134674" cy="1290601"/>
          </a:xfrm>
        </p:grpSpPr>
        <p:sp>
          <p:nvSpPr>
            <p:cNvPr id="554"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55"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56"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pic>
        <p:nvPicPr>
          <p:cNvPr id="558" name="Screenshot 2021-07-16 at 09.15.23.png" descr="Screenshot 2021-07-16 at 09.15.23.png"/>
          <p:cNvPicPr>
            <a:picLocks noChangeAspect="1"/>
          </p:cNvPicPr>
          <p:nvPr/>
        </p:nvPicPr>
        <p:blipFill>
          <a:blip r:embed="rId3"/>
          <a:stretch>
            <a:fillRect/>
          </a:stretch>
        </p:blipFill>
        <p:spPr>
          <a:xfrm>
            <a:off x="2708907" y="2500009"/>
            <a:ext cx="11150601" cy="8686801"/>
          </a:xfrm>
          <a:prstGeom prst="rect">
            <a:avLst/>
          </a:prstGeom>
          <a:ln w="12700">
            <a:miter lim="400000"/>
          </a:ln>
        </p:spPr>
      </p:pic>
      <p:sp>
        <p:nvSpPr>
          <p:cNvPr id="559"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60"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61"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62"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63"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64" name="Gold Lame…"/>
          <p:cNvSpPr txBox="1"/>
          <p:nvPr/>
        </p:nvSpPr>
        <p:spPr>
          <a:xfrm>
            <a:off x="14537993" y="3297571"/>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2</a:t>
            </a:r>
          </a:p>
        </p:txBody>
      </p:sp>
      <p:sp>
        <p:nvSpPr>
          <p:cNvPr id="565" name="Gold Lame…"/>
          <p:cNvSpPr txBox="1"/>
          <p:nvPr/>
        </p:nvSpPr>
        <p:spPr>
          <a:xfrm>
            <a:off x="14537993" y="7602967"/>
            <a:ext cx="8287669" cy="20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B)250,000</a:t>
            </a:r>
          </a:p>
          <a:p>
            <a:pPr defTabSz="914400">
              <a:defRPr sz="4000">
                <a:solidFill>
                  <a:srgbClr val="000000"/>
                </a:solidFill>
                <a:latin typeface="Century Gothic"/>
                <a:ea typeface="Century Gothic"/>
                <a:cs typeface="Century Gothic"/>
                <a:sym typeface="Century Gothic"/>
              </a:defRPr>
            </a:pPr>
            <a:endParaRPr dirty="0"/>
          </a:p>
        </p:txBody>
      </p:sp>
      <p:sp>
        <p:nvSpPr>
          <p:cNvPr id="566" name="Gold Lame…"/>
          <p:cNvSpPr txBox="1"/>
          <p:nvPr/>
        </p:nvSpPr>
        <p:spPr>
          <a:xfrm>
            <a:off x="14537993" y="4402567"/>
            <a:ext cx="8287669" cy="2049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How many people turned up to see the last tram parade in Glasgow in 1962?</a:t>
            </a:r>
          </a:p>
        </p:txBody>
      </p:sp>
    </p:spTree>
    <p:extLst>
      <p:ext uri="{BB962C8B-B14F-4D97-AF65-F5344CB8AC3E}">
        <p14:creationId xmlns:p14="http://schemas.microsoft.com/office/powerpoint/2010/main" val="11844522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F900"/>
        </a:solidFill>
        <a:effectLst/>
      </p:bgPr>
    </p:bg>
    <p:spTree>
      <p:nvGrpSpPr>
        <p:cNvPr id="1" name=""/>
        <p:cNvGrpSpPr/>
        <p:nvPr/>
      </p:nvGrpSpPr>
      <p:grpSpPr>
        <a:xfrm>
          <a:off x="0" y="0"/>
          <a:ext cx="0" cy="0"/>
          <a:chOff x="0" y="0"/>
          <a:chExt cx="0" cy="0"/>
        </a:xfrm>
      </p:grpSpPr>
      <p:sp>
        <p:nvSpPr>
          <p:cNvPr id="570" name="Double-click to edit"/>
          <p:cNvSpPr txBox="1">
            <a:spLocks noGrp="1"/>
          </p:cNvSpPr>
          <p:nvPr>
            <p:ph type="title"/>
          </p:nvPr>
        </p:nvSpPr>
        <p:spPr>
          <a:prstGeom prst="rect">
            <a:avLst/>
          </a:prstGeom>
        </p:spPr>
        <p:txBody>
          <a:bodyPr/>
          <a:lstStyle/>
          <a:p>
            <a:endParaRPr/>
          </a:p>
        </p:txBody>
      </p:sp>
      <p:sp>
        <p:nvSpPr>
          <p:cNvPr id="571" name="Double-click to edit"/>
          <p:cNvSpPr txBox="1">
            <a:spLocks noGrp="1"/>
          </p:cNvSpPr>
          <p:nvPr>
            <p:ph type="body" sz="quarter" idx="1"/>
          </p:nvPr>
        </p:nvSpPr>
        <p:spPr>
          <a:prstGeom prst="rect">
            <a:avLst/>
          </a:prstGeom>
        </p:spPr>
        <p:txBody>
          <a:bodyPr/>
          <a:lstStyle/>
          <a:p>
            <a:endParaRPr/>
          </a:p>
        </p:txBody>
      </p:sp>
      <p:sp>
        <p:nvSpPr>
          <p:cNvPr id="572"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pic>
        <p:nvPicPr>
          <p:cNvPr id="573" name="Screenshot 2021-07-16 at 09.19.24.png" descr="Screenshot 2021-07-16 at 09.19.24.png"/>
          <p:cNvPicPr>
            <a:picLocks noChangeAspect="1"/>
          </p:cNvPicPr>
          <p:nvPr/>
        </p:nvPicPr>
        <p:blipFill>
          <a:blip r:embed="rId3"/>
          <a:stretch>
            <a:fillRect/>
          </a:stretch>
        </p:blipFill>
        <p:spPr>
          <a:xfrm>
            <a:off x="444919" y="1044928"/>
            <a:ext cx="14612093" cy="11626144"/>
          </a:xfrm>
          <a:prstGeom prst="rect">
            <a:avLst/>
          </a:prstGeom>
          <a:ln w="12700">
            <a:miter lim="400000"/>
          </a:ln>
        </p:spPr>
      </p:pic>
      <p:sp>
        <p:nvSpPr>
          <p:cNvPr id="574"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78" name="Group 17"/>
          <p:cNvGrpSpPr/>
          <p:nvPr/>
        </p:nvGrpSpPr>
        <p:grpSpPr>
          <a:xfrm>
            <a:off x="9656735" y="2535452"/>
            <a:ext cx="3134675" cy="1290602"/>
            <a:chOff x="-2" y="-1"/>
            <a:chExt cx="3134674" cy="1290601"/>
          </a:xfrm>
        </p:grpSpPr>
        <p:sp>
          <p:nvSpPr>
            <p:cNvPr id="575"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76"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77"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79"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80"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81"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82"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83" name="Rectangle 28"/>
          <p:cNvSpPr/>
          <p:nvPr/>
        </p:nvSpPr>
        <p:spPr>
          <a:xfrm>
            <a:off x="14537993" y="129169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84" name="Gold Lame…"/>
          <p:cNvSpPr txBox="1"/>
          <p:nvPr/>
        </p:nvSpPr>
        <p:spPr>
          <a:xfrm>
            <a:off x="14537993" y="3297571"/>
            <a:ext cx="8287669" cy="805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3</a:t>
            </a:r>
          </a:p>
        </p:txBody>
      </p:sp>
      <p:sp>
        <p:nvSpPr>
          <p:cNvPr id="585" name="Gold Lame…"/>
          <p:cNvSpPr txBox="1"/>
          <p:nvPr/>
        </p:nvSpPr>
        <p:spPr>
          <a:xfrm>
            <a:off x="14537993" y="7602967"/>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 A hen catcher</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 Poop scoop</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 Coo catcher</a:t>
            </a:r>
          </a:p>
        </p:txBody>
      </p:sp>
      <p:sp>
        <p:nvSpPr>
          <p:cNvPr id="586" name="Gold Lame…"/>
          <p:cNvSpPr txBox="1"/>
          <p:nvPr/>
        </p:nvSpPr>
        <p:spPr>
          <a:xfrm>
            <a:off x="14537993" y="4402567"/>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What is the name of this net at the front of the tram?</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F900"/>
        </a:solidFill>
        <a:effectLst/>
      </p:bgPr>
    </p:bg>
    <p:spTree>
      <p:nvGrpSpPr>
        <p:cNvPr id="1" name=""/>
        <p:cNvGrpSpPr/>
        <p:nvPr/>
      </p:nvGrpSpPr>
      <p:grpSpPr>
        <a:xfrm>
          <a:off x="0" y="0"/>
          <a:ext cx="0" cy="0"/>
          <a:chOff x="0" y="0"/>
          <a:chExt cx="0" cy="0"/>
        </a:xfrm>
      </p:grpSpPr>
      <p:sp>
        <p:nvSpPr>
          <p:cNvPr id="570" name="Double-click to edit"/>
          <p:cNvSpPr txBox="1">
            <a:spLocks noGrp="1"/>
          </p:cNvSpPr>
          <p:nvPr>
            <p:ph type="title"/>
          </p:nvPr>
        </p:nvSpPr>
        <p:spPr>
          <a:prstGeom prst="rect">
            <a:avLst/>
          </a:prstGeom>
        </p:spPr>
        <p:txBody>
          <a:bodyPr/>
          <a:lstStyle/>
          <a:p>
            <a:endParaRPr/>
          </a:p>
        </p:txBody>
      </p:sp>
      <p:sp>
        <p:nvSpPr>
          <p:cNvPr id="571" name="Double-click to edit"/>
          <p:cNvSpPr txBox="1">
            <a:spLocks noGrp="1"/>
          </p:cNvSpPr>
          <p:nvPr>
            <p:ph type="body" sz="quarter" idx="1"/>
          </p:nvPr>
        </p:nvSpPr>
        <p:spPr>
          <a:prstGeom prst="rect">
            <a:avLst/>
          </a:prstGeom>
        </p:spPr>
        <p:txBody>
          <a:bodyPr/>
          <a:lstStyle/>
          <a:p>
            <a:endParaRPr/>
          </a:p>
        </p:txBody>
      </p:sp>
      <p:sp>
        <p:nvSpPr>
          <p:cNvPr id="572"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pic>
        <p:nvPicPr>
          <p:cNvPr id="573" name="Screenshot 2021-07-16 at 09.19.24.png" descr="Screenshot 2021-07-16 at 09.19.24.png"/>
          <p:cNvPicPr>
            <a:picLocks noChangeAspect="1"/>
          </p:cNvPicPr>
          <p:nvPr/>
        </p:nvPicPr>
        <p:blipFill>
          <a:blip r:embed="rId3"/>
          <a:stretch>
            <a:fillRect/>
          </a:stretch>
        </p:blipFill>
        <p:spPr>
          <a:xfrm>
            <a:off x="444919" y="1044928"/>
            <a:ext cx="14612093" cy="11626144"/>
          </a:xfrm>
          <a:prstGeom prst="rect">
            <a:avLst/>
          </a:prstGeom>
          <a:ln w="12700">
            <a:miter lim="400000"/>
          </a:ln>
        </p:spPr>
      </p:pic>
      <p:sp>
        <p:nvSpPr>
          <p:cNvPr id="574"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78" name="Group 17"/>
          <p:cNvGrpSpPr/>
          <p:nvPr/>
        </p:nvGrpSpPr>
        <p:grpSpPr>
          <a:xfrm>
            <a:off x="9656735" y="2535452"/>
            <a:ext cx="3134675" cy="1290602"/>
            <a:chOff x="-2" y="-1"/>
            <a:chExt cx="3134674" cy="1290601"/>
          </a:xfrm>
        </p:grpSpPr>
        <p:sp>
          <p:nvSpPr>
            <p:cNvPr id="575"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76"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77"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79"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80"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81"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82"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83" name="Rectangle 28"/>
          <p:cNvSpPr/>
          <p:nvPr/>
        </p:nvSpPr>
        <p:spPr>
          <a:xfrm>
            <a:off x="14537993" y="129169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84" name="Gold Lame…"/>
          <p:cNvSpPr txBox="1"/>
          <p:nvPr/>
        </p:nvSpPr>
        <p:spPr>
          <a:xfrm>
            <a:off x="14537993" y="3297571"/>
            <a:ext cx="8287669" cy="805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3</a:t>
            </a:r>
          </a:p>
        </p:txBody>
      </p:sp>
      <p:sp>
        <p:nvSpPr>
          <p:cNvPr id="585" name="Gold Lame…"/>
          <p:cNvSpPr txBox="1"/>
          <p:nvPr/>
        </p:nvSpPr>
        <p:spPr>
          <a:xfrm>
            <a:off x="14537993" y="7602967"/>
            <a:ext cx="8287669" cy="141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C) Coo catcher</a:t>
            </a:r>
          </a:p>
        </p:txBody>
      </p:sp>
      <p:sp>
        <p:nvSpPr>
          <p:cNvPr id="586" name="Gold Lame…"/>
          <p:cNvSpPr txBox="1"/>
          <p:nvPr/>
        </p:nvSpPr>
        <p:spPr>
          <a:xfrm>
            <a:off x="14537993" y="4402567"/>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What is the name of this net at the front of the tram?</a:t>
            </a:r>
          </a:p>
        </p:txBody>
      </p:sp>
    </p:spTree>
    <p:extLst>
      <p:ext uri="{BB962C8B-B14F-4D97-AF65-F5344CB8AC3E}">
        <p14:creationId xmlns:p14="http://schemas.microsoft.com/office/powerpoint/2010/main" val="342400567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F900"/>
        </a:solidFill>
        <a:effectLst/>
      </p:bgPr>
    </p:bg>
    <p:spTree>
      <p:nvGrpSpPr>
        <p:cNvPr id="1" name=""/>
        <p:cNvGrpSpPr/>
        <p:nvPr/>
      </p:nvGrpSpPr>
      <p:grpSpPr>
        <a:xfrm>
          <a:off x="0" y="0"/>
          <a:ext cx="0" cy="0"/>
          <a:chOff x="0" y="0"/>
          <a:chExt cx="0" cy="0"/>
        </a:xfrm>
      </p:grpSpPr>
      <p:sp>
        <p:nvSpPr>
          <p:cNvPr id="590" name="Double-click to edit"/>
          <p:cNvSpPr txBox="1">
            <a:spLocks noGrp="1"/>
          </p:cNvSpPr>
          <p:nvPr>
            <p:ph type="body" sz="quarter" idx="1"/>
          </p:nvPr>
        </p:nvSpPr>
        <p:spPr>
          <a:prstGeom prst="rect">
            <a:avLst/>
          </a:prstGeom>
        </p:spPr>
        <p:txBody>
          <a:bodyPr/>
          <a:lstStyle/>
          <a:p>
            <a:endParaRPr/>
          </a:p>
        </p:txBody>
      </p:sp>
      <p:pic>
        <p:nvPicPr>
          <p:cNvPr id="591" name="Screenshot 2021-07-16 at 09.25.14.png" descr="Screenshot 2021-07-16 at 09.25.14.png"/>
          <p:cNvPicPr>
            <a:picLocks noChangeAspect="1"/>
          </p:cNvPicPr>
          <p:nvPr/>
        </p:nvPicPr>
        <p:blipFill>
          <a:blip r:embed="rId3"/>
          <a:stretch>
            <a:fillRect/>
          </a:stretch>
        </p:blipFill>
        <p:spPr>
          <a:xfrm>
            <a:off x="2012850" y="1257300"/>
            <a:ext cx="16840201" cy="11201400"/>
          </a:xfrm>
          <a:prstGeom prst="rect">
            <a:avLst/>
          </a:prstGeom>
          <a:ln w="12700">
            <a:miter lim="400000"/>
          </a:ln>
        </p:spPr>
      </p:pic>
      <p:sp>
        <p:nvSpPr>
          <p:cNvPr id="592"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96" name="Group 17"/>
          <p:cNvGrpSpPr/>
          <p:nvPr/>
        </p:nvGrpSpPr>
        <p:grpSpPr>
          <a:xfrm>
            <a:off x="9656735" y="2535452"/>
            <a:ext cx="3134675" cy="1290602"/>
            <a:chOff x="-2" y="-1"/>
            <a:chExt cx="3134674" cy="1290601"/>
          </a:xfrm>
        </p:grpSpPr>
        <p:sp>
          <p:nvSpPr>
            <p:cNvPr id="593"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94"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95"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97"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98"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99"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00"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01" name="Rectangle 28"/>
          <p:cNvSpPr/>
          <p:nvPr/>
        </p:nvSpPr>
        <p:spPr>
          <a:xfrm>
            <a:off x="15114142" y="129169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02" name="Gold Lame…"/>
          <p:cNvSpPr txBox="1"/>
          <p:nvPr/>
        </p:nvSpPr>
        <p:spPr>
          <a:xfrm>
            <a:off x="15114142" y="1871261"/>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4</a:t>
            </a:r>
          </a:p>
        </p:txBody>
      </p:sp>
      <p:sp>
        <p:nvSpPr>
          <p:cNvPr id="603" name="Gold Lame…"/>
          <p:cNvSpPr txBox="1"/>
          <p:nvPr/>
        </p:nvSpPr>
        <p:spPr>
          <a:xfrm>
            <a:off x="15114142" y="7215298"/>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 Marion Donaldson</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 Mary Quant</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 Shirley Craven</a:t>
            </a:r>
          </a:p>
        </p:txBody>
      </p:sp>
      <p:sp>
        <p:nvSpPr>
          <p:cNvPr id="604" name="Gold Lame…"/>
          <p:cNvSpPr txBox="1"/>
          <p:nvPr/>
        </p:nvSpPr>
        <p:spPr>
          <a:xfrm>
            <a:off x="15114142" y="3586336"/>
            <a:ext cx="8287669" cy="267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These mini dresses from the sixties were designed by a successful and innovative Glaswegian designer. What is her name?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F900"/>
        </a:solidFill>
        <a:effectLst/>
      </p:bgPr>
    </p:bg>
    <p:spTree>
      <p:nvGrpSpPr>
        <p:cNvPr id="1" name=""/>
        <p:cNvGrpSpPr/>
        <p:nvPr/>
      </p:nvGrpSpPr>
      <p:grpSpPr>
        <a:xfrm>
          <a:off x="0" y="0"/>
          <a:ext cx="0" cy="0"/>
          <a:chOff x="0" y="0"/>
          <a:chExt cx="0" cy="0"/>
        </a:xfrm>
      </p:grpSpPr>
      <p:sp>
        <p:nvSpPr>
          <p:cNvPr id="590" name="Double-click to edit"/>
          <p:cNvSpPr txBox="1">
            <a:spLocks noGrp="1"/>
          </p:cNvSpPr>
          <p:nvPr>
            <p:ph type="body" sz="quarter" idx="1"/>
          </p:nvPr>
        </p:nvSpPr>
        <p:spPr>
          <a:prstGeom prst="rect">
            <a:avLst/>
          </a:prstGeom>
        </p:spPr>
        <p:txBody>
          <a:bodyPr/>
          <a:lstStyle/>
          <a:p>
            <a:endParaRPr/>
          </a:p>
        </p:txBody>
      </p:sp>
      <p:pic>
        <p:nvPicPr>
          <p:cNvPr id="591" name="Screenshot 2021-07-16 at 09.25.14.png" descr="Screenshot 2021-07-16 at 09.25.14.png"/>
          <p:cNvPicPr>
            <a:picLocks noChangeAspect="1"/>
          </p:cNvPicPr>
          <p:nvPr/>
        </p:nvPicPr>
        <p:blipFill>
          <a:blip r:embed="rId3"/>
          <a:stretch>
            <a:fillRect/>
          </a:stretch>
        </p:blipFill>
        <p:spPr>
          <a:xfrm>
            <a:off x="2012850" y="1257300"/>
            <a:ext cx="16840201" cy="11201400"/>
          </a:xfrm>
          <a:prstGeom prst="rect">
            <a:avLst/>
          </a:prstGeom>
          <a:ln w="12700">
            <a:miter lim="400000"/>
          </a:ln>
        </p:spPr>
      </p:pic>
      <p:sp>
        <p:nvSpPr>
          <p:cNvPr id="592"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596" name="Group 17"/>
          <p:cNvGrpSpPr/>
          <p:nvPr/>
        </p:nvGrpSpPr>
        <p:grpSpPr>
          <a:xfrm>
            <a:off x="9656735" y="2535452"/>
            <a:ext cx="3134675" cy="1290602"/>
            <a:chOff x="-2" y="-1"/>
            <a:chExt cx="3134674" cy="1290601"/>
          </a:xfrm>
        </p:grpSpPr>
        <p:sp>
          <p:nvSpPr>
            <p:cNvPr id="593"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94"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595"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597"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598"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599"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00"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01" name="Rectangle 28"/>
          <p:cNvSpPr/>
          <p:nvPr/>
        </p:nvSpPr>
        <p:spPr>
          <a:xfrm>
            <a:off x="15114142" y="129169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02" name="Gold Lame…"/>
          <p:cNvSpPr txBox="1"/>
          <p:nvPr/>
        </p:nvSpPr>
        <p:spPr>
          <a:xfrm>
            <a:off x="15114142" y="1871261"/>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4</a:t>
            </a:r>
          </a:p>
        </p:txBody>
      </p:sp>
      <p:sp>
        <p:nvSpPr>
          <p:cNvPr id="603" name="Gold Lame…"/>
          <p:cNvSpPr txBox="1"/>
          <p:nvPr/>
        </p:nvSpPr>
        <p:spPr>
          <a:xfrm>
            <a:off x="15114142" y="7215298"/>
            <a:ext cx="8287669" cy="141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rPr dirty="0"/>
              <a:t>A) Marion Donaldson</a:t>
            </a:r>
          </a:p>
          <a:p>
            <a:pPr defTabSz="914400">
              <a:defRPr sz="4000">
                <a:solidFill>
                  <a:srgbClr val="000000"/>
                </a:solidFill>
                <a:latin typeface="Century Gothic"/>
                <a:ea typeface="Century Gothic"/>
                <a:cs typeface="Century Gothic"/>
                <a:sym typeface="Century Gothic"/>
              </a:defRPr>
            </a:pPr>
            <a:endParaRPr dirty="0"/>
          </a:p>
        </p:txBody>
      </p:sp>
      <p:sp>
        <p:nvSpPr>
          <p:cNvPr id="604" name="Gold Lame…"/>
          <p:cNvSpPr txBox="1"/>
          <p:nvPr/>
        </p:nvSpPr>
        <p:spPr>
          <a:xfrm>
            <a:off x="15114142" y="3586336"/>
            <a:ext cx="8287669" cy="267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These mini dresses from the sixties were designed by a successful and innovative Glaswegian designer. What is her name?</a:t>
            </a:r>
          </a:p>
        </p:txBody>
      </p:sp>
    </p:spTree>
    <p:extLst>
      <p:ext uri="{BB962C8B-B14F-4D97-AF65-F5344CB8AC3E}">
        <p14:creationId xmlns:p14="http://schemas.microsoft.com/office/powerpoint/2010/main" val="42464634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08" name="Double-click to edit"/>
          <p:cNvSpPr txBox="1">
            <a:spLocks noGrp="1"/>
          </p:cNvSpPr>
          <p:nvPr>
            <p:ph type="title"/>
          </p:nvPr>
        </p:nvSpPr>
        <p:spPr>
          <a:prstGeom prst="rect">
            <a:avLst/>
          </a:prstGeom>
        </p:spPr>
        <p:txBody>
          <a:bodyPr/>
          <a:lstStyle/>
          <a:p>
            <a:endParaRPr/>
          </a:p>
        </p:txBody>
      </p:sp>
      <p:sp>
        <p:nvSpPr>
          <p:cNvPr id="609" name="Double-click to edit"/>
          <p:cNvSpPr txBox="1">
            <a:spLocks noGrp="1"/>
          </p:cNvSpPr>
          <p:nvPr>
            <p:ph type="body" sz="quarter" idx="1"/>
          </p:nvPr>
        </p:nvSpPr>
        <p:spPr>
          <a:prstGeom prst="rect">
            <a:avLst/>
          </a:prstGeom>
        </p:spPr>
        <p:txBody>
          <a:bodyPr/>
          <a:lstStyle/>
          <a:p>
            <a:endParaRPr/>
          </a:p>
        </p:txBody>
      </p:sp>
      <p:sp>
        <p:nvSpPr>
          <p:cNvPr id="610"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pic>
        <p:nvPicPr>
          <p:cNvPr id="611" name="Screenshot 2021-07-16 at 09.30.17.png" descr="Screenshot 2021-07-16 at 09.30.17.png"/>
          <p:cNvPicPr>
            <a:picLocks noChangeAspect="1"/>
          </p:cNvPicPr>
          <p:nvPr/>
        </p:nvPicPr>
        <p:blipFill>
          <a:blip r:embed="rId3"/>
          <a:stretch>
            <a:fillRect/>
          </a:stretch>
        </p:blipFill>
        <p:spPr>
          <a:xfrm>
            <a:off x="2374996" y="2264965"/>
            <a:ext cx="12168092" cy="9185931"/>
          </a:xfrm>
          <a:prstGeom prst="rect">
            <a:avLst/>
          </a:prstGeom>
          <a:ln w="12700">
            <a:miter lim="400000"/>
          </a:ln>
        </p:spPr>
      </p:pic>
      <p:sp>
        <p:nvSpPr>
          <p:cNvPr id="612"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16" name="Group 17"/>
          <p:cNvGrpSpPr/>
          <p:nvPr/>
        </p:nvGrpSpPr>
        <p:grpSpPr>
          <a:xfrm>
            <a:off x="9656735" y="2535452"/>
            <a:ext cx="3134675" cy="1290602"/>
            <a:chOff x="-2" y="-1"/>
            <a:chExt cx="3134674" cy="1290601"/>
          </a:xfrm>
        </p:grpSpPr>
        <p:sp>
          <p:nvSpPr>
            <p:cNvPr id="613"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14"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15"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17"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18"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19"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20"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21"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22" name="Gold Lame…"/>
          <p:cNvSpPr txBox="1"/>
          <p:nvPr/>
        </p:nvSpPr>
        <p:spPr>
          <a:xfrm>
            <a:off x="14537993" y="3297571"/>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5</a:t>
            </a:r>
          </a:p>
        </p:txBody>
      </p:sp>
      <p:sp>
        <p:nvSpPr>
          <p:cNvPr id="623" name="Gold Lame…"/>
          <p:cNvSpPr txBox="1"/>
          <p:nvPr/>
        </p:nvSpPr>
        <p:spPr>
          <a:xfrm>
            <a:off x="14537993" y="7602967"/>
            <a:ext cx="8287669" cy="391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 Murder on the orient express</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 Around the world in 80 days</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 Those magnificent men in flying machines</a:t>
            </a:r>
          </a:p>
        </p:txBody>
      </p:sp>
      <p:sp>
        <p:nvSpPr>
          <p:cNvPr id="624" name="Gold Lame…"/>
          <p:cNvSpPr txBox="1"/>
          <p:nvPr/>
        </p:nvSpPr>
        <p:spPr>
          <a:xfrm>
            <a:off x="14537993" y="4402567"/>
            <a:ext cx="8287669" cy="267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The locomotive no.103 is a movie star, can you name the 1965 comedy in which it appeared?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08" name="Double-click to edit"/>
          <p:cNvSpPr txBox="1">
            <a:spLocks noGrp="1"/>
          </p:cNvSpPr>
          <p:nvPr>
            <p:ph type="title"/>
          </p:nvPr>
        </p:nvSpPr>
        <p:spPr>
          <a:prstGeom prst="rect">
            <a:avLst/>
          </a:prstGeom>
        </p:spPr>
        <p:txBody>
          <a:bodyPr/>
          <a:lstStyle/>
          <a:p>
            <a:endParaRPr/>
          </a:p>
        </p:txBody>
      </p:sp>
      <p:sp>
        <p:nvSpPr>
          <p:cNvPr id="609" name="Double-click to edit"/>
          <p:cNvSpPr txBox="1">
            <a:spLocks noGrp="1"/>
          </p:cNvSpPr>
          <p:nvPr>
            <p:ph type="body" sz="quarter" idx="1"/>
          </p:nvPr>
        </p:nvSpPr>
        <p:spPr>
          <a:prstGeom prst="rect">
            <a:avLst/>
          </a:prstGeom>
        </p:spPr>
        <p:txBody>
          <a:bodyPr/>
          <a:lstStyle/>
          <a:p>
            <a:endParaRPr/>
          </a:p>
        </p:txBody>
      </p:sp>
      <p:sp>
        <p:nvSpPr>
          <p:cNvPr id="610"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pic>
        <p:nvPicPr>
          <p:cNvPr id="611" name="Screenshot 2021-07-16 at 09.30.17.png" descr="Screenshot 2021-07-16 at 09.30.17.png"/>
          <p:cNvPicPr>
            <a:picLocks noChangeAspect="1"/>
          </p:cNvPicPr>
          <p:nvPr/>
        </p:nvPicPr>
        <p:blipFill>
          <a:blip r:embed="rId3"/>
          <a:stretch>
            <a:fillRect/>
          </a:stretch>
        </p:blipFill>
        <p:spPr>
          <a:xfrm>
            <a:off x="2374996" y="2264965"/>
            <a:ext cx="12168092" cy="9185931"/>
          </a:xfrm>
          <a:prstGeom prst="rect">
            <a:avLst/>
          </a:prstGeom>
          <a:ln w="12700">
            <a:miter lim="400000"/>
          </a:ln>
        </p:spPr>
      </p:pic>
      <p:sp>
        <p:nvSpPr>
          <p:cNvPr id="612"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16" name="Group 17"/>
          <p:cNvGrpSpPr/>
          <p:nvPr/>
        </p:nvGrpSpPr>
        <p:grpSpPr>
          <a:xfrm>
            <a:off x="9656735" y="2535452"/>
            <a:ext cx="3134675" cy="1290602"/>
            <a:chOff x="-2" y="-1"/>
            <a:chExt cx="3134674" cy="1290601"/>
          </a:xfrm>
        </p:grpSpPr>
        <p:sp>
          <p:nvSpPr>
            <p:cNvPr id="613"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14"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15"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17"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18"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19"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20"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21"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22" name="Gold Lame…"/>
          <p:cNvSpPr txBox="1"/>
          <p:nvPr/>
        </p:nvSpPr>
        <p:spPr>
          <a:xfrm>
            <a:off x="14537993" y="3297571"/>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5</a:t>
            </a:r>
          </a:p>
        </p:txBody>
      </p:sp>
      <p:sp>
        <p:nvSpPr>
          <p:cNvPr id="623" name="Gold Lame…"/>
          <p:cNvSpPr txBox="1"/>
          <p:nvPr/>
        </p:nvSpPr>
        <p:spPr>
          <a:xfrm>
            <a:off x="14537993" y="7602967"/>
            <a:ext cx="8287669" cy="20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rPr dirty="0"/>
              <a:t>A</a:t>
            </a:r>
          </a:p>
          <a:p>
            <a:pPr defTabSz="914400">
              <a:defRPr sz="4000">
                <a:solidFill>
                  <a:srgbClr val="000000"/>
                </a:solidFill>
                <a:latin typeface="Century Gothic"/>
                <a:ea typeface="Century Gothic"/>
                <a:cs typeface="Century Gothic"/>
                <a:sym typeface="Century Gothic"/>
              </a:defRPr>
            </a:pPr>
            <a:r>
              <a:rPr dirty="0"/>
              <a:t>C) Those magnificent men in flying machines</a:t>
            </a:r>
          </a:p>
        </p:txBody>
      </p:sp>
      <p:sp>
        <p:nvSpPr>
          <p:cNvPr id="624" name="Gold Lame…"/>
          <p:cNvSpPr txBox="1"/>
          <p:nvPr/>
        </p:nvSpPr>
        <p:spPr>
          <a:xfrm>
            <a:off x="14537993" y="4402567"/>
            <a:ext cx="8287669" cy="267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a:solidFill>
                  <a:srgbClr val="000000"/>
                </a:solidFill>
                <a:latin typeface="Century Gothic"/>
                <a:ea typeface="Century Gothic"/>
                <a:cs typeface="Century Gothic"/>
                <a:sym typeface="Century Gothic"/>
              </a:defRPr>
            </a:lvl1pPr>
          </a:lstStyle>
          <a:p>
            <a:r>
              <a:t>The locomotive no.103 is a movie star, can you name the 1965 comedy in which it appeared?</a:t>
            </a:r>
          </a:p>
        </p:txBody>
      </p:sp>
    </p:spTree>
    <p:extLst>
      <p:ext uri="{BB962C8B-B14F-4D97-AF65-F5344CB8AC3E}">
        <p14:creationId xmlns:p14="http://schemas.microsoft.com/office/powerpoint/2010/main" val="12781157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28"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29"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33" name="Group 17"/>
          <p:cNvGrpSpPr/>
          <p:nvPr/>
        </p:nvGrpSpPr>
        <p:grpSpPr>
          <a:xfrm>
            <a:off x="9656735" y="2535452"/>
            <a:ext cx="3134675" cy="1290602"/>
            <a:chOff x="-2" y="-1"/>
            <a:chExt cx="3134674" cy="1290601"/>
          </a:xfrm>
        </p:grpSpPr>
        <p:sp>
          <p:nvSpPr>
            <p:cNvPr id="630"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31"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32"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34"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35"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36"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37"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38"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39" name="Gold Lame…"/>
          <p:cNvSpPr txBox="1"/>
          <p:nvPr/>
        </p:nvSpPr>
        <p:spPr>
          <a:xfrm>
            <a:off x="14537993" y="2127514"/>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6</a:t>
            </a:r>
          </a:p>
        </p:txBody>
      </p:sp>
      <p:sp>
        <p:nvSpPr>
          <p:cNvPr id="640" name="Gold Lame…"/>
          <p:cNvSpPr txBox="1"/>
          <p:nvPr/>
        </p:nvSpPr>
        <p:spPr>
          <a:xfrm>
            <a:off x="14537993" y="8117792"/>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A)Billy Bisland Bikes</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B)Tour de Scot</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C)The Flying Scot</a:t>
            </a:r>
          </a:p>
        </p:txBody>
      </p:sp>
      <p:sp>
        <p:nvSpPr>
          <p:cNvPr id="641" name="Gold Lame…"/>
          <p:cNvSpPr txBox="1"/>
          <p:nvPr/>
        </p:nvSpPr>
        <p:spPr>
          <a:xfrm>
            <a:off x="14537993" y="3566903"/>
            <a:ext cx="8287669" cy="453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What is the name of the company manufacturing Scotland’s premier lightweight bicycles that opened its first shop in Mcaslin street in 1900?</a:t>
            </a:r>
          </a:p>
          <a:p>
            <a:pPr defTabSz="914400">
              <a:defRPr sz="4000">
                <a:solidFill>
                  <a:srgbClr val="000000"/>
                </a:solidFill>
                <a:latin typeface="Century Gothic"/>
                <a:ea typeface="Century Gothic"/>
                <a:cs typeface="Century Gothic"/>
                <a:sym typeface="Century Gothic"/>
              </a:defRPr>
            </a:pPr>
            <a:endParaRPr/>
          </a:p>
        </p:txBody>
      </p:sp>
      <p:pic>
        <p:nvPicPr>
          <p:cNvPr id="642" name="Screenshot 2021-09-07 at 10.11.29.png" descr="Screenshot 2021-09-07 at 10.11.29.png"/>
          <p:cNvPicPr>
            <a:picLocks noChangeAspect="1"/>
          </p:cNvPicPr>
          <p:nvPr/>
        </p:nvPicPr>
        <p:blipFill>
          <a:blip r:embed="rId3"/>
          <a:stretch>
            <a:fillRect/>
          </a:stretch>
        </p:blipFill>
        <p:spPr>
          <a:xfrm>
            <a:off x="2616767" y="3219826"/>
            <a:ext cx="11826975" cy="724716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28"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29"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33" name="Group 17"/>
          <p:cNvGrpSpPr/>
          <p:nvPr/>
        </p:nvGrpSpPr>
        <p:grpSpPr>
          <a:xfrm>
            <a:off x="9656735" y="2535452"/>
            <a:ext cx="3134675" cy="1290602"/>
            <a:chOff x="-2" y="-1"/>
            <a:chExt cx="3134674" cy="1290601"/>
          </a:xfrm>
        </p:grpSpPr>
        <p:sp>
          <p:nvSpPr>
            <p:cNvPr id="630"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31"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32"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34"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35"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36"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37"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38"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39" name="Gold Lame…"/>
          <p:cNvSpPr txBox="1"/>
          <p:nvPr/>
        </p:nvSpPr>
        <p:spPr>
          <a:xfrm>
            <a:off x="14537993" y="2127514"/>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6</a:t>
            </a:r>
          </a:p>
        </p:txBody>
      </p:sp>
      <p:sp>
        <p:nvSpPr>
          <p:cNvPr id="640" name="Gold Lame…"/>
          <p:cNvSpPr txBox="1"/>
          <p:nvPr/>
        </p:nvSpPr>
        <p:spPr>
          <a:xfrm>
            <a:off x="14537993" y="8117792"/>
            <a:ext cx="8287669" cy="141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C)The Flying Scot</a:t>
            </a:r>
          </a:p>
        </p:txBody>
      </p:sp>
      <p:sp>
        <p:nvSpPr>
          <p:cNvPr id="641" name="Gold Lame…"/>
          <p:cNvSpPr txBox="1"/>
          <p:nvPr/>
        </p:nvSpPr>
        <p:spPr>
          <a:xfrm>
            <a:off x="14537993" y="3566903"/>
            <a:ext cx="8287669" cy="4538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What is the name of the company manufacturing Scotland’s premier lightweight bicycles that opened its first shop in Mcaslin street in 1900?</a:t>
            </a:r>
          </a:p>
          <a:p>
            <a:pPr defTabSz="914400">
              <a:defRPr sz="4000">
                <a:solidFill>
                  <a:srgbClr val="000000"/>
                </a:solidFill>
                <a:latin typeface="Century Gothic"/>
                <a:ea typeface="Century Gothic"/>
                <a:cs typeface="Century Gothic"/>
                <a:sym typeface="Century Gothic"/>
              </a:defRPr>
            </a:pPr>
            <a:endParaRPr/>
          </a:p>
        </p:txBody>
      </p:sp>
      <p:pic>
        <p:nvPicPr>
          <p:cNvPr id="642" name="Screenshot 2021-09-07 at 10.11.29.png" descr="Screenshot 2021-09-07 at 10.11.29.png"/>
          <p:cNvPicPr>
            <a:picLocks noChangeAspect="1"/>
          </p:cNvPicPr>
          <p:nvPr/>
        </p:nvPicPr>
        <p:blipFill>
          <a:blip r:embed="rId3"/>
          <a:stretch>
            <a:fillRect/>
          </a:stretch>
        </p:blipFill>
        <p:spPr>
          <a:xfrm>
            <a:off x="2616767" y="3219826"/>
            <a:ext cx="11826975" cy="7247168"/>
          </a:xfrm>
          <a:prstGeom prst="rect">
            <a:avLst/>
          </a:prstGeom>
          <a:ln w="12700">
            <a:miter lim="400000"/>
          </a:ln>
        </p:spPr>
      </p:pic>
    </p:spTree>
    <p:extLst>
      <p:ext uri="{BB962C8B-B14F-4D97-AF65-F5344CB8AC3E}">
        <p14:creationId xmlns:p14="http://schemas.microsoft.com/office/powerpoint/2010/main" val="21265748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235"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236"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37"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38"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39"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243" name="Group 17"/>
          <p:cNvGrpSpPr/>
          <p:nvPr/>
        </p:nvGrpSpPr>
        <p:grpSpPr>
          <a:xfrm>
            <a:off x="9656735" y="2535452"/>
            <a:ext cx="3134675" cy="1290602"/>
            <a:chOff x="-2" y="-1"/>
            <a:chExt cx="3134674" cy="1290601"/>
          </a:xfrm>
        </p:grpSpPr>
        <p:sp>
          <p:nvSpPr>
            <p:cNvPr id="240"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41"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42"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244"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245" name="Rectangle 24"/>
          <p:cNvSpPr/>
          <p:nvPr/>
        </p:nvSpPr>
        <p:spPr>
          <a:xfrm>
            <a:off x="-133" y="0"/>
            <a:ext cx="24384012" cy="13716000"/>
          </a:xfrm>
          <a:prstGeom prst="rect">
            <a:avLst/>
          </a:prstGeom>
          <a:solidFill>
            <a:srgbClr val="DBFF94"/>
          </a:solidFill>
          <a:ln w="12700">
            <a:solidFill>
              <a:srgbClr val="42BA97"/>
            </a:solidFill>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246" name="IMG_7698.jpeg" descr="IMG_7698.jpeg"/>
          <p:cNvPicPr>
            <a:picLocks noChangeAspect="1"/>
          </p:cNvPicPr>
          <p:nvPr/>
        </p:nvPicPr>
        <p:blipFill>
          <a:blip r:embed="rId4"/>
          <a:srcRect l="451" t="4091"/>
          <a:stretch>
            <a:fillRect/>
          </a:stretch>
        </p:blipFill>
        <p:spPr>
          <a:xfrm>
            <a:off x="1788174" y="265999"/>
            <a:ext cx="10240595" cy="13154752"/>
          </a:xfrm>
          <a:prstGeom prst="rect">
            <a:avLst/>
          </a:prstGeom>
          <a:ln w="12700">
            <a:miter lim="400000"/>
          </a:ln>
        </p:spPr>
      </p:pic>
      <p:sp>
        <p:nvSpPr>
          <p:cNvPr id="247"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48"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49"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50"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51"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52" name="Gold Lame…"/>
          <p:cNvSpPr txBox="1"/>
          <p:nvPr/>
        </p:nvSpPr>
        <p:spPr>
          <a:xfrm>
            <a:off x="14537993" y="3399171"/>
            <a:ext cx="8287669" cy="639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u="sng">
                <a:solidFill>
                  <a:srgbClr val="000000"/>
                </a:solidFill>
                <a:latin typeface="Century Gothic"/>
                <a:ea typeface="Century Gothic"/>
                <a:cs typeface="Century Gothic"/>
                <a:sym typeface="Century Gothic"/>
              </a:defRPr>
            </a:pPr>
            <a:r>
              <a:t>Gold Lame</a:t>
            </a:r>
          </a:p>
          <a:p>
            <a:pPr defTabSz="914400">
              <a:defRPr sz="3600" u="sng">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is a fairly new display </a:t>
            </a:r>
          </a:p>
          <a:p>
            <a:pPr defTabSz="914400">
              <a:defRPr sz="3600">
                <a:solidFill>
                  <a:srgbClr val="000000"/>
                </a:solidFill>
                <a:latin typeface="Century Gothic"/>
                <a:ea typeface="Century Gothic"/>
                <a:cs typeface="Century Gothic"/>
                <a:sym typeface="Century Gothic"/>
              </a:defRPr>
            </a:pPr>
            <a:r>
              <a:t>at the Riverside Museum</a:t>
            </a:r>
          </a:p>
          <a:p>
            <a:pPr defTabSz="914400">
              <a:defRPr sz="3600">
                <a:solidFill>
                  <a:srgbClr val="000000"/>
                </a:solidFill>
                <a:latin typeface="Century Gothic"/>
                <a:ea typeface="Century Gothic"/>
                <a:cs typeface="Century Gothic"/>
                <a:sym typeface="Century Gothic"/>
              </a:defRPr>
            </a:pPr>
            <a:r>
              <a:t>so you may not have seen </a:t>
            </a:r>
          </a:p>
          <a:p>
            <a:pPr defTabSz="914400">
              <a:defRPr sz="3600">
                <a:solidFill>
                  <a:srgbClr val="000000"/>
                </a:solidFill>
                <a:latin typeface="Century Gothic"/>
                <a:ea typeface="Century Gothic"/>
                <a:cs typeface="Century Gothic"/>
                <a:sym typeface="Century Gothic"/>
              </a:defRPr>
            </a:pPr>
            <a:r>
              <a:t>it yet. </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It is by artist Tony Heaton. </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What do you think of it?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46"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47"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51" name="Group 17"/>
          <p:cNvGrpSpPr/>
          <p:nvPr/>
        </p:nvGrpSpPr>
        <p:grpSpPr>
          <a:xfrm>
            <a:off x="9656735" y="2535452"/>
            <a:ext cx="3134675" cy="1290602"/>
            <a:chOff x="-2" y="-1"/>
            <a:chExt cx="3134674" cy="1290601"/>
          </a:xfrm>
        </p:grpSpPr>
        <p:sp>
          <p:nvSpPr>
            <p:cNvPr id="648"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49"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50"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52"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53"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54"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55"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56"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57" name="Gold Lame…"/>
          <p:cNvSpPr txBox="1"/>
          <p:nvPr/>
        </p:nvSpPr>
        <p:spPr>
          <a:xfrm>
            <a:off x="14537993" y="2127514"/>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7</a:t>
            </a:r>
          </a:p>
        </p:txBody>
      </p:sp>
      <p:sp>
        <p:nvSpPr>
          <p:cNvPr id="658" name="Gold Lame…"/>
          <p:cNvSpPr txBox="1"/>
          <p:nvPr/>
        </p:nvSpPr>
        <p:spPr>
          <a:xfrm>
            <a:off x="14537993" y="6900933"/>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A)David Bowie</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B)Elton John</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C)Paul McCartney </a:t>
            </a:r>
          </a:p>
        </p:txBody>
      </p:sp>
      <p:sp>
        <p:nvSpPr>
          <p:cNvPr id="659" name="Gold Lame…"/>
          <p:cNvSpPr txBox="1"/>
          <p:nvPr/>
        </p:nvSpPr>
        <p:spPr>
          <a:xfrm>
            <a:off x="14537993" y="3482699"/>
            <a:ext cx="8287669" cy="391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These colourful shoes were worn by a famous English singer, who sang hits including “I’m still standing”, who do you think it is?</a:t>
            </a:r>
          </a:p>
          <a:p>
            <a:pPr defTabSz="914400">
              <a:defRPr sz="4000">
                <a:solidFill>
                  <a:srgbClr val="000000"/>
                </a:solidFill>
                <a:latin typeface="Century Gothic"/>
                <a:ea typeface="Century Gothic"/>
                <a:cs typeface="Century Gothic"/>
                <a:sym typeface="Century Gothic"/>
              </a:defRPr>
            </a:pPr>
            <a:endParaRPr/>
          </a:p>
        </p:txBody>
      </p:sp>
      <p:pic>
        <p:nvPicPr>
          <p:cNvPr id="660" name="eltons-shoes-56a430b83df78cf7728133c4.jpeg" descr="eltons-shoes-56a430b83df78cf7728133c4.jpeg"/>
          <p:cNvPicPr>
            <a:picLocks noChangeAspect="1"/>
          </p:cNvPicPr>
          <p:nvPr/>
        </p:nvPicPr>
        <p:blipFill>
          <a:blip r:embed="rId3"/>
          <a:stretch>
            <a:fillRect/>
          </a:stretch>
        </p:blipFill>
        <p:spPr>
          <a:xfrm>
            <a:off x="3583666" y="3116851"/>
            <a:ext cx="9937491" cy="7453118"/>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46"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47"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51" name="Group 17"/>
          <p:cNvGrpSpPr/>
          <p:nvPr/>
        </p:nvGrpSpPr>
        <p:grpSpPr>
          <a:xfrm>
            <a:off x="9656735" y="2535452"/>
            <a:ext cx="3134675" cy="1290602"/>
            <a:chOff x="-2" y="-1"/>
            <a:chExt cx="3134674" cy="1290601"/>
          </a:xfrm>
        </p:grpSpPr>
        <p:sp>
          <p:nvSpPr>
            <p:cNvPr id="648"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49"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50"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52"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53"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54"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55"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56"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57" name="Gold Lame…"/>
          <p:cNvSpPr txBox="1"/>
          <p:nvPr/>
        </p:nvSpPr>
        <p:spPr>
          <a:xfrm>
            <a:off x="14537993" y="2127514"/>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7</a:t>
            </a:r>
          </a:p>
        </p:txBody>
      </p:sp>
      <p:sp>
        <p:nvSpPr>
          <p:cNvPr id="658" name="Gold Lame…"/>
          <p:cNvSpPr txBox="1"/>
          <p:nvPr/>
        </p:nvSpPr>
        <p:spPr>
          <a:xfrm>
            <a:off x="14537993" y="6900933"/>
            <a:ext cx="8287669" cy="20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B)Elton John</a:t>
            </a:r>
          </a:p>
          <a:p>
            <a:pPr defTabSz="914400">
              <a:defRPr sz="4000">
                <a:solidFill>
                  <a:srgbClr val="000000"/>
                </a:solidFill>
                <a:latin typeface="Century Gothic"/>
                <a:ea typeface="Century Gothic"/>
                <a:cs typeface="Century Gothic"/>
                <a:sym typeface="Century Gothic"/>
              </a:defRPr>
            </a:pPr>
            <a:endParaRPr dirty="0"/>
          </a:p>
        </p:txBody>
      </p:sp>
      <p:sp>
        <p:nvSpPr>
          <p:cNvPr id="659" name="Gold Lame…"/>
          <p:cNvSpPr txBox="1"/>
          <p:nvPr/>
        </p:nvSpPr>
        <p:spPr>
          <a:xfrm>
            <a:off x="14537993" y="3482699"/>
            <a:ext cx="8287669" cy="391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These colourful shoes were worn by a famous English singer, who sang hits including “I’m still standing”, who do you think it is?</a:t>
            </a:r>
          </a:p>
          <a:p>
            <a:pPr defTabSz="914400">
              <a:defRPr sz="4000">
                <a:solidFill>
                  <a:srgbClr val="000000"/>
                </a:solidFill>
                <a:latin typeface="Century Gothic"/>
                <a:ea typeface="Century Gothic"/>
                <a:cs typeface="Century Gothic"/>
                <a:sym typeface="Century Gothic"/>
              </a:defRPr>
            </a:pPr>
            <a:endParaRPr/>
          </a:p>
        </p:txBody>
      </p:sp>
      <p:pic>
        <p:nvPicPr>
          <p:cNvPr id="660" name="eltons-shoes-56a430b83df78cf7728133c4.jpeg" descr="eltons-shoes-56a430b83df78cf7728133c4.jpeg"/>
          <p:cNvPicPr>
            <a:picLocks noChangeAspect="1"/>
          </p:cNvPicPr>
          <p:nvPr/>
        </p:nvPicPr>
        <p:blipFill>
          <a:blip r:embed="rId3"/>
          <a:stretch>
            <a:fillRect/>
          </a:stretch>
        </p:blipFill>
        <p:spPr>
          <a:xfrm>
            <a:off x="3583666" y="3116851"/>
            <a:ext cx="9937491" cy="7453118"/>
          </a:xfrm>
          <a:prstGeom prst="rect">
            <a:avLst/>
          </a:prstGeom>
          <a:ln w="12700">
            <a:miter lim="400000"/>
          </a:ln>
        </p:spPr>
      </p:pic>
    </p:spTree>
    <p:extLst>
      <p:ext uri="{BB962C8B-B14F-4D97-AF65-F5344CB8AC3E}">
        <p14:creationId xmlns:p14="http://schemas.microsoft.com/office/powerpoint/2010/main" val="143378142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64"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65"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69" name="Group 17"/>
          <p:cNvGrpSpPr/>
          <p:nvPr/>
        </p:nvGrpSpPr>
        <p:grpSpPr>
          <a:xfrm>
            <a:off x="9656735" y="2535452"/>
            <a:ext cx="3134675" cy="1290602"/>
            <a:chOff x="-2" y="-1"/>
            <a:chExt cx="3134674" cy="1290601"/>
          </a:xfrm>
        </p:grpSpPr>
        <p:sp>
          <p:nvSpPr>
            <p:cNvPr id="666"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67"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68"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70"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71"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72"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73"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74"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75" name="Gold Lame…"/>
          <p:cNvSpPr txBox="1"/>
          <p:nvPr/>
        </p:nvSpPr>
        <p:spPr>
          <a:xfrm>
            <a:off x="14537993" y="2127514"/>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8</a:t>
            </a:r>
          </a:p>
        </p:txBody>
      </p:sp>
      <p:sp>
        <p:nvSpPr>
          <p:cNvPr id="676" name="Gold Lame…"/>
          <p:cNvSpPr txBox="1"/>
          <p:nvPr/>
        </p:nvSpPr>
        <p:spPr>
          <a:xfrm>
            <a:off x="14537993" y="7111543"/>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A)Microwave</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B)Telephone</a:t>
            </a:r>
          </a:p>
          <a:p>
            <a:pPr defTabSz="914400">
              <a:defRPr sz="4000">
                <a:solidFill>
                  <a:srgbClr val="000000"/>
                </a:solidFill>
                <a:latin typeface="Century Gothic"/>
                <a:ea typeface="Century Gothic"/>
                <a:cs typeface="Century Gothic"/>
                <a:sym typeface="Century Gothic"/>
              </a:defRPr>
            </a:pPr>
            <a:endParaRPr/>
          </a:p>
          <a:p>
            <a:pPr defTabSz="914400">
              <a:defRPr sz="4000">
                <a:solidFill>
                  <a:srgbClr val="000000"/>
                </a:solidFill>
                <a:latin typeface="Century Gothic"/>
                <a:ea typeface="Century Gothic"/>
                <a:cs typeface="Century Gothic"/>
                <a:sym typeface="Century Gothic"/>
              </a:defRPr>
            </a:pPr>
            <a:r>
              <a:t>C)Television</a:t>
            </a:r>
          </a:p>
        </p:txBody>
      </p:sp>
      <p:sp>
        <p:nvSpPr>
          <p:cNvPr id="677" name="Gold Lame…"/>
          <p:cNvSpPr txBox="1"/>
          <p:nvPr/>
        </p:nvSpPr>
        <p:spPr>
          <a:xfrm>
            <a:off x="14783942" y="3880518"/>
            <a:ext cx="8287669" cy="391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In 1928 Scottish inventor John Logie Baird tested his famous invention. What was the invention?</a:t>
            </a:r>
          </a:p>
          <a:p>
            <a:pPr defTabSz="914400">
              <a:defRPr sz="4000">
                <a:solidFill>
                  <a:srgbClr val="000000"/>
                </a:solidFill>
                <a:latin typeface="Century Gothic"/>
                <a:ea typeface="Century Gothic"/>
                <a:cs typeface="Century Gothic"/>
                <a:sym typeface="Century Gothic"/>
              </a:defRPr>
            </a:pPr>
            <a:endParaRPr/>
          </a:p>
        </p:txBody>
      </p:sp>
      <p:pic>
        <p:nvPicPr>
          <p:cNvPr id="678" name="T_1936_81_01_S.jpeg" descr="T_1936_81_01_S.jpeg"/>
          <p:cNvPicPr>
            <a:picLocks noChangeAspect="1"/>
          </p:cNvPicPr>
          <p:nvPr/>
        </p:nvPicPr>
        <p:blipFill>
          <a:blip r:embed="rId3"/>
          <a:stretch>
            <a:fillRect/>
          </a:stretch>
        </p:blipFill>
        <p:spPr>
          <a:xfrm>
            <a:off x="2922590" y="2644372"/>
            <a:ext cx="11233096" cy="839807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64"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65"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69" name="Group 17"/>
          <p:cNvGrpSpPr/>
          <p:nvPr/>
        </p:nvGrpSpPr>
        <p:grpSpPr>
          <a:xfrm>
            <a:off x="9656735" y="2535452"/>
            <a:ext cx="3134675" cy="1290602"/>
            <a:chOff x="-2" y="-1"/>
            <a:chExt cx="3134674" cy="1290601"/>
          </a:xfrm>
        </p:grpSpPr>
        <p:sp>
          <p:nvSpPr>
            <p:cNvPr id="666"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67"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68"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70"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71"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72"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73"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74"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75" name="Gold Lame…"/>
          <p:cNvSpPr txBox="1"/>
          <p:nvPr/>
        </p:nvSpPr>
        <p:spPr>
          <a:xfrm>
            <a:off x="14537993" y="2127514"/>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t>Question 8</a:t>
            </a:r>
          </a:p>
        </p:txBody>
      </p:sp>
      <p:sp>
        <p:nvSpPr>
          <p:cNvPr id="676" name="Gold Lame…"/>
          <p:cNvSpPr txBox="1"/>
          <p:nvPr/>
        </p:nvSpPr>
        <p:spPr>
          <a:xfrm>
            <a:off x="14537993" y="7111543"/>
            <a:ext cx="8287669" cy="141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C)Television</a:t>
            </a:r>
          </a:p>
        </p:txBody>
      </p:sp>
      <p:sp>
        <p:nvSpPr>
          <p:cNvPr id="677" name="Gold Lame…"/>
          <p:cNvSpPr txBox="1"/>
          <p:nvPr/>
        </p:nvSpPr>
        <p:spPr>
          <a:xfrm>
            <a:off x="14783942" y="3880518"/>
            <a:ext cx="8287669" cy="391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t>In 1928 Scottish inventor John Logie Baird tested his famous invention. What was the invention?</a:t>
            </a:r>
          </a:p>
          <a:p>
            <a:pPr defTabSz="914400">
              <a:defRPr sz="4000">
                <a:solidFill>
                  <a:srgbClr val="000000"/>
                </a:solidFill>
                <a:latin typeface="Century Gothic"/>
                <a:ea typeface="Century Gothic"/>
                <a:cs typeface="Century Gothic"/>
                <a:sym typeface="Century Gothic"/>
              </a:defRPr>
            </a:pPr>
            <a:endParaRPr/>
          </a:p>
        </p:txBody>
      </p:sp>
      <p:pic>
        <p:nvPicPr>
          <p:cNvPr id="678" name="T_1936_81_01_S.jpeg" descr="T_1936_81_01_S.jpeg"/>
          <p:cNvPicPr>
            <a:picLocks noChangeAspect="1"/>
          </p:cNvPicPr>
          <p:nvPr/>
        </p:nvPicPr>
        <p:blipFill>
          <a:blip r:embed="rId3"/>
          <a:stretch>
            <a:fillRect/>
          </a:stretch>
        </p:blipFill>
        <p:spPr>
          <a:xfrm>
            <a:off x="2922590" y="2644372"/>
            <a:ext cx="11233096" cy="8398076"/>
          </a:xfrm>
          <a:prstGeom prst="rect">
            <a:avLst/>
          </a:prstGeom>
          <a:ln w="12700">
            <a:miter lim="400000"/>
          </a:ln>
        </p:spPr>
      </p:pic>
    </p:spTree>
    <p:extLst>
      <p:ext uri="{BB962C8B-B14F-4D97-AF65-F5344CB8AC3E}">
        <p14:creationId xmlns:p14="http://schemas.microsoft.com/office/powerpoint/2010/main" val="118248310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82"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83"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87" name="Group 17"/>
          <p:cNvGrpSpPr/>
          <p:nvPr/>
        </p:nvGrpSpPr>
        <p:grpSpPr>
          <a:xfrm>
            <a:off x="9656735" y="2535452"/>
            <a:ext cx="3134675" cy="1290602"/>
            <a:chOff x="-2" y="-1"/>
            <a:chExt cx="3134674" cy="1290601"/>
          </a:xfrm>
        </p:grpSpPr>
        <p:sp>
          <p:nvSpPr>
            <p:cNvPr id="684"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85"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86"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88"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89"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90"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91"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92"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93" name="Gold Lame…"/>
          <p:cNvSpPr txBox="1"/>
          <p:nvPr/>
        </p:nvSpPr>
        <p:spPr>
          <a:xfrm>
            <a:off x="14537993" y="2127514"/>
            <a:ext cx="8287669" cy="142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rPr dirty="0"/>
              <a:t>Question 9</a:t>
            </a:r>
          </a:p>
        </p:txBody>
      </p:sp>
      <p:sp>
        <p:nvSpPr>
          <p:cNvPr id="694" name="Gold Lame…"/>
          <p:cNvSpPr txBox="1"/>
          <p:nvPr/>
        </p:nvSpPr>
        <p:spPr>
          <a:xfrm>
            <a:off x="14537993" y="7532764"/>
            <a:ext cx="8287669" cy="329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rPr lang="en-GB" dirty="0"/>
              <a:t>A)Mamma </a:t>
            </a:r>
            <a:r>
              <a:rPr lang="en-GB" dirty="0" err="1"/>
              <a:t>mia</a:t>
            </a:r>
            <a:endParaRPr lang="en-GB" dirty="0"/>
          </a:p>
          <a:p>
            <a:pPr defTabSz="914400">
              <a:defRPr sz="4000">
                <a:solidFill>
                  <a:srgbClr val="000000"/>
                </a:solidFill>
                <a:latin typeface="Century Gothic"/>
                <a:ea typeface="Century Gothic"/>
                <a:cs typeface="Century Gothic"/>
                <a:sym typeface="Century Gothic"/>
              </a:defRPr>
            </a:pPr>
            <a:endParaRPr lang="en-GB" dirty="0"/>
          </a:p>
          <a:p>
            <a:pPr defTabSz="914400">
              <a:defRPr sz="4000">
                <a:solidFill>
                  <a:srgbClr val="000000"/>
                </a:solidFill>
                <a:latin typeface="Century Gothic"/>
                <a:ea typeface="Century Gothic"/>
                <a:cs typeface="Century Gothic"/>
                <a:sym typeface="Century Gothic"/>
              </a:defRPr>
            </a:pPr>
            <a:r>
              <a:rPr lang="en-GB" dirty="0"/>
              <a:t>B)Dancing Queen</a:t>
            </a:r>
          </a:p>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C)Super Trouper</a:t>
            </a:r>
          </a:p>
        </p:txBody>
      </p:sp>
      <p:sp>
        <p:nvSpPr>
          <p:cNvPr id="695" name="Gold Lame…"/>
          <p:cNvSpPr txBox="1"/>
          <p:nvPr/>
        </p:nvSpPr>
        <p:spPr>
          <a:xfrm>
            <a:off x="14537993" y="3880518"/>
            <a:ext cx="8287669" cy="391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rPr dirty="0"/>
              <a:t>Which of the Abba hits below features the lyric, “I was sick and tired of everything when I called you last night from Glasgow”?</a:t>
            </a:r>
          </a:p>
          <a:p>
            <a:pPr defTabSz="914400">
              <a:defRPr sz="4000">
                <a:solidFill>
                  <a:srgbClr val="000000"/>
                </a:solidFill>
                <a:latin typeface="Century Gothic"/>
                <a:ea typeface="Century Gothic"/>
                <a:cs typeface="Century Gothic"/>
                <a:sym typeface="Century Gothic"/>
              </a:defRPr>
            </a:pPr>
            <a:endParaRPr dirty="0"/>
          </a:p>
        </p:txBody>
      </p:sp>
      <p:pic>
        <p:nvPicPr>
          <p:cNvPr id="696" name="abba-band-696x696.jpeg" descr="abba-band-696x696.jpeg"/>
          <p:cNvPicPr>
            <a:picLocks noChangeAspect="1"/>
          </p:cNvPicPr>
          <p:nvPr/>
        </p:nvPicPr>
        <p:blipFill>
          <a:blip r:embed="rId3"/>
          <a:stretch>
            <a:fillRect/>
          </a:stretch>
        </p:blipFill>
        <p:spPr>
          <a:xfrm>
            <a:off x="4066333" y="2423809"/>
            <a:ext cx="8839201" cy="883920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1CBB1"/>
        </a:solidFill>
        <a:effectLst/>
      </p:bgPr>
    </p:bg>
    <p:spTree>
      <p:nvGrpSpPr>
        <p:cNvPr id="1" name=""/>
        <p:cNvGrpSpPr/>
        <p:nvPr/>
      </p:nvGrpSpPr>
      <p:grpSpPr>
        <a:xfrm>
          <a:off x="0" y="0"/>
          <a:ext cx="0" cy="0"/>
          <a:chOff x="0" y="0"/>
          <a:chExt cx="0" cy="0"/>
        </a:xfrm>
      </p:grpSpPr>
      <p:sp>
        <p:nvSpPr>
          <p:cNvPr id="682"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defTabSz="1755644">
              <a:lnSpc>
                <a:spcPct val="83000"/>
              </a:lnSpc>
              <a:spcBef>
                <a:spcPts val="1000"/>
              </a:spcBef>
              <a:defRPr sz="5600" cap="all" spc="-200">
                <a:solidFill>
                  <a:srgbClr val="262626"/>
                </a:solidFill>
                <a:latin typeface="Century Gothic"/>
                <a:ea typeface="Century Gothic"/>
                <a:cs typeface="Century Gothic"/>
                <a:sym typeface="Century Gothic"/>
              </a:defRPr>
            </a:pPr>
            <a:endParaRPr/>
          </a:p>
        </p:txBody>
      </p:sp>
      <p:sp>
        <p:nvSpPr>
          <p:cNvPr id="683"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687" name="Group 17"/>
          <p:cNvGrpSpPr/>
          <p:nvPr/>
        </p:nvGrpSpPr>
        <p:grpSpPr>
          <a:xfrm>
            <a:off x="9656735" y="2535452"/>
            <a:ext cx="3134675" cy="1290602"/>
            <a:chOff x="-2" y="-1"/>
            <a:chExt cx="3134674" cy="1290601"/>
          </a:xfrm>
        </p:grpSpPr>
        <p:sp>
          <p:nvSpPr>
            <p:cNvPr id="684"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85"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686"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688"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89"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90"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91"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692" name="Rectangle 28"/>
          <p:cNvSpPr/>
          <p:nvPr/>
        </p:nvSpPr>
        <p:spPr>
          <a:xfrm>
            <a:off x="14537993" y="1277104"/>
            <a:ext cx="8287669"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693" name="Gold Lame…"/>
          <p:cNvSpPr txBox="1"/>
          <p:nvPr/>
        </p:nvSpPr>
        <p:spPr>
          <a:xfrm>
            <a:off x="14537993" y="2127514"/>
            <a:ext cx="8287669" cy="142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914400">
              <a:defRPr sz="4000" u="sng">
                <a:solidFill>
                  <a:srgbClr val="000000"/>
                </a:solidFill>
                <a:latin typeface="Century Gothic"/>
                <a:ea typeface="Century Gothic"/>
                <a:cs typeface="Century Gothic"/>
                <a:sym typeface="Century Gothic"/>
              </a:defRPr>
            </a:lvl1pPr>
          </a:lstStyle>
          <a:p>
            <a:r>
              <a:rPr dirty="0"/>
              <a:t>Question 9</a:t>
            </a:r>
          </a:p>
        </p:txBody>
      </p:sp>
      <p:sp>
        <p:nvSpPr>
          <p:cNvPr id="694" name="Gold Lame…"/>
          <p:cNvSpPr txBox="1"/>
          <p:nvPr/>
        </p:nvSpPr>
        <p:spPr>
          <a:xfrm>
            <a:off x="14537993" y="7532764"/>
            <a:ext cx="8287669" cy="1415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endParaRPr dirty="0"/>
          </a:p>
          <a:p>
            <a:pPr defTabSz="914400">
              <a:defRPr sz="4000">
                <a:solidFill>
                  <a:srgbClr val="000000"/>
                </a:solidFill>
                <a:latin typeface="Century Gothic"/>
                <a:ea typeface="Century Gothic"/>
                <a:cs typeface="Century Gothic"/>
                <a:sym typeface="Century Gothic"/>
              </a:defRPr>
            </a:pPr>
            <a:r>
              <a:rPr dirty="0"/>
              <a:t>C)Super Trouper</a:t>
            </a:r>
          </a:p>
        </p:txBody>
      </p:sp>
      <p:sp>
        <p:nvSpPr>
          <p:cNvPr id="695" name="Gold Lame…"/>
          <p:cNvSpPr txBox="1"/>
          <p:nvPr/>
        </p:nvSpPr>
        <p:spPr>
          <a:xfrm>
            <a:off x="14537993" y="3880518"/>
            <a:ext cx="8287669" cy="391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p>
            <a:pPr defTabSz="914400">
              <a:defRPr sz="4000">
                <a:solidFill>
                  <a:srgbClr val="000000"/>
                </a:solidFill>
                <a:latin typeface="Century Gothic"/>
                <a:ea typeface="Century Gothic"/>
                <a:cs typeface="Century Gothic"/>
                <a:sym typeface="Century Gothic"/>
              </a:defRPr>
            </a:pPr>
            <a:r>
              <a:rPr dirty="0"/>
              <a:t>Which of the Abba hits below features the lyric, “I was sick and tired of everything when I called you last night from Glasgow”?</a:t>
            </a:r>
          </a:p>
          <a:p>
            <a:pPr defTabSz="914400">
              <a:defRPr sz="4000">
                <a:solidFill>
                  <a:srgbClr val="000000"/>
                </a:solidFill>
                <a:latin typeface="Century Gothic"/>
                <a:ea typeface="Century Gothic"/>
                <a:cs typeface="Century Gothic"/>
                <a:sym typeface="Century Gothic"/>
              </a:defRPr>
            </a:pPr>
            <a:endParaRPr dirty="0"/>
          </a:p>
        </p:txBody>
      </p:sp>
      <p:pic>
        <p:nvPicPr>
          <p:cNvPr id="696" name="abba-band-696x696.jpeg" descr="abba-band-696x696.jpeg"/>
          <p:cNvPicPr>
            <a:picLocks noChangeAspect="1"/>
          </p:cNvPicPr>
          <p:nvPr/>
        </p:nvPicPr>
        <p:blipFill>
          <a:blip r:embed="rId3"/>
          <a:stretch>
            <a:fillRect/>
          </a:stretch>
        </p:blipFill>
        <p:spPr>
          <a:xfrm>
            <a:off x="4066333" y="2423809"/>
            <a:ext cx="8839201" cy="8839201"/>
          </a:xfrm>
          <a:prstGeom prst="rect">
            <a:avLst/>
          </a:prstGeom>
          <a:ln w="12700">
            <a:miter lim="400000"/>
          </a:ln>
        </p:spPr>
      </p:pic>
    </p:spTree>
    <p:extLst>
      <p:ext uri="{BB962C8B-B14F-4D97-AF65-F5344CB8AC3E}">
        <p14:creationId xmlns:p14="http://schemas.microsoft.com/office/powerpoint/2010/main" val="11582322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Title 1"/>
          <p:cNvSpPr txBox="1">
            <a:spLocks noGrp="1"/>
          </p:cNvSpPr>
          <p:nvPr>
            <p:ph type="title"/>
          </p:nvPr>
        </p:nvSpPr>
        <p:spPr>
          <a:xfrm>
            <a:off x="3123414" y="4182526"/>
            <a:ext cx="18137174" cy="5181603"/>
          </a:xfrm>
          <a:prstGeom prst="rect">
            <a:avLst/>
          </a:prstGeom>
        </p:spPr>
        <p:txBody>
          <a:bodyPr/>
          <a:lstStyle/>
          <a:p>
            <a:pPr>
              <a:defRPr sz="4800"/>
            </a:pPr>
            <a:r>
              <a:t>you have reached the end of the presentation, we hope you have enjoyed it </a:t>
            </a:r>
            <a:br/>
            <a:endParaRPr/>
          </a:p>
        </p:txBody>
      </p:sp>
      <p:sp>
        <p:nvSpPr>
          <p:cNvPr id="701" name="Subtitle 2"/>
          <p:cNvSpPr txBox="1">
            <a:spLocks noGrp="1"/>
          </p:cNvSpPr>
          <p:nvPr>
            <p:ph type="body" sz="quarter" idx="1"/>
          </p:nvPr>
        </p:nvSpPr>
        <p:spPr>
          <a:xfrm>
            <a:off x="3121152" y="8942498"/>
            <a:ext cx="18141696" cy="914405"/>
          </a:xfrm>
          <a:prstGeom prst="rect">
            <a:avLst/>
          </a:prstGeom>
        </p:spPr>
        <p:txBody>
          <a:bodyPr/>
          <a:lstStyle>
            <a:lvl1pPr algn="l">
              <a:defRPr spc="0"/>
            </a:lvl1pPr>
          </a:lstStyle>
          <a:p>
            <a:r>
              <a:t>Presented to you by the Open Museum team</a:t>
            </a:r>
          </a:p>
        </p:txBody>
      </p:sp>
      <p:pic>
        <p:nvPicPr>
          <p:cNvPr id="702" name="Picture 4" descr="Picture 4"/>
          <p:cNvPicPr>
            <a:picLocks noChangeAspect="1"/>
          </p:cNvPicPr>
          <p:nvPr/>
        </p:nvPicPr>
        <p:blipFill>
          <a:blip r:embed="rId2"/>
          <a:stretch>
            <a:fillRect/>
          </a:stretch>
        </p:blipFill>
        <p:spPr>
          <a:xfrm>
            <a:off x="17731680" y="9306976"/>
            <a:ext cx="3200403" cy="933453"/>
          </a:xfrm>
          <a:prstGeom prst="rect">
            <a:avLst/>
          </a:prstGeom>
          <a:ln w="12700">
            <a:miter lim="400000"/>
          </a:ln>
        </p:spPr>
      </p:pic>
      <p:pic>
        <p:nvPicPr>
          <p:cNvPr id="703" name="Picture 6" descr="Picture 6"/>
          <p:cNvPicPr>
            <a:picLocks noChangeAspect="1"/>
          </p:cNvPicPr>
          <p:nvPr/>
        </p:nvPicPr>
        <p:blipFill>
          <a:blip r:embed="rId3"/>
          <a:stretch>
            <a:fillRect/>
          </a:stretch>
        </p:blipFill>
        <p:spPr>
          <a:xfrm>
            <a:off x="15479120" y="9306976"/>
            <a:ext cx="1924053" cy="97155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256"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57"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58"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59"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263" name="Group 17"/>
          <p:cNvGrpSpPr/>
          <p:nvPr/>
        </p:nvGrpSpPr>
        <p:grpSpPr>
          <a:xfrm>
            <a:off x="9656735" y="2535452"/>
            <a:ext cx="3134675" cy="1290602"/>
            <a:chOff x="-2" y="-1"/>
            <a:chExt cx="3134674" cy="1290601"/>
          </a:xfrm>
        </p:grpSpPr>
        <p:sp>
          <p:nvSpPr>
            <p:cNvPr id="260"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61"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62"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264"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265" name="Rectangle 24"/>
          <p:cNvSpPr/>
          <p:nvPr/>
        </p:nvSpPr>
        <p:spPr>
          <a:xfrm>
            <a:off x="-133" y="0"/>
            <a:ext cx="24384012" cy="13716000"/>
          </a:xfrm>
          <a:prstGeom prst="rect">
            <a:avLst/>
          </a:prstGeom>
          <a:solidFill>
            <a:srgbClr val="DBFF94"/>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266" name="IMG_7704.jpeg" descr="IMG_7704.jpeg"/>
          <p:cNvPicPr>
            <a:picLocks noChangeAspect="1"/>
          </p:cNvPicPr>
          <p:nvPr/>
        </p:nvPicPr>
        <p:blipFill>
          <a:blip r:embed="rId4"/>
          <a:stretch>
            <a:fillRect/>
          </a:stretch>
        </p:blipFill>
        <p:spPr>
          <a:xfrm>
            <a:off x="1817246" y="217792"/>
            <a:ext cx="9960313" cy="13280416"/>
          </a:xfrm>
          <a:prstGeom prst="rect">
            <a:avLst/>
          </a:prstGeom>
          <a:ln w="12700">
            <a:miter lim="400000"/>
          </a:ln>
        </p:spPr>
      </p:pic>
      <p:sp>
        <p:nvSpPr>
          <p:cNvPr id="267" name="Rectangle 28"/>
          <p:cNvSpPr/>
          <p:nvPr/>
        </p:nvSpPr>
        <p:spPr>
          <a:xfrm>
            <a:off x="14783944" y="1291694"/>
            <a:ext cx="8287668" cy="11132612"/>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68"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69"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70"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71"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72" name="The Hillman Imp…"/>
          <p:cNvSpPr txBox="1"/>
          <p:nvPr/>
        </p:nvSpPr>
        <p:spPr>
          <a:xfrm>
            <a:off x="15486156" y="2970726"/>
            <a:ext cx="6883244" cy="1006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4000">
                <a:solidFill>
                  <a:srgbClr val="000000"/>
                </a:solidFill>
                <a:latin typeface="Century Gothic"/>
                <a:ea typeface="Century Gothic"/>
                <a:cs typeface="Century Gothic"/>
                <a:sym typeface="Century Gothic"/>
              </a:defRPr>
            </a:pPr>
            <a:r>
              <a:t>The Hillman Imp </a:t>
            </a:r>
          </a:p>
          <a:p>
            <a:pPr defTabSz="914400">
              <a:defRPr sz="4000">
                <a:solidFill>
                  <a:srgbClr val="000000"/>
                </a:solidFill>
                <a:latin typeface="Century Gothic"/>
                <a:ea typeface="Century Gothic"/>
                <a:cs typeface="Century Gothic"/>
                <a:sym typeface="Century Gothic"/>
              </a:defRPr>
            </a:pPr>
            <a:r>
              <a:t>1963</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is the very first </a:t>
            </a:r>
          </a:p>
          <a:p>
            <a:pPr defTabSz="914400">
              <a:defRPr sz="3600">
                <a:solidFill>
                  <a:srgbClr val="000000"/>
                </a:solidFill>
                <a:latin typeface="Century Gothic"/>
                <a:ea typeface="Century Gothic"/>
                <a:cs typeface="Century Gothic"/>
                <a:sym typeface="Century Gothic"/>
              </a:defRPr>
            </a:pPr>
            <a:r>
              <a:t>production model of this </a:t>
            </a:r>
          </a:p>
          <a:p>
            <a:pPr defTabSz="914400">
              <a:defRPr sz="3600">
                <a:solidFill>
                  <a:srgbClr val="000000"/>
                </a:solidFill>
                <a:latin typeface="Century Gothic"/>
                <a:ea typeface="Century Gothic"/>
                <a:cs typeface="Century Gothic"/>
                <a:sym typeface="Century Gothic"/>
              </a:defRPr>
            </a:pPr>
            <a:r>
              <a:t>revolutionary car.</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is the car I hear visitors</a:t>
            </a:r>
          </a:p>
          <a:p>
            <a:pPr defTabSz="914400">
              <a:defRPr sz="3600">
                <a:solidFill>
                  <a:srgbClr val="000000"/>
                </a:solidFill>
                <a:latin typeface="Century Gothic"/>
                <a:ea typeface="Century Gothic"/>
                <a:cs typeface="Century Gothic"/>
                <a:sym typeface="Century Gothic"/>
              </a:defRPr>
            </a:pPr>
            <a:r>
              <a:t>get excited about </a:t>
            </a:r>
          </a:p>
          <a:p>
            <a:pPr defTabSz="914400">
              <a:defRPr sz="3600">
                <a:solidFill>
                  <a:srgbClr val="000000"/>
                </a:solidFill>
                <a:latin typeface="Century Gothic"/>
                <a:ea typeface="Century Gothic"/>
                <a:cs typeface="Century Gothic"/>
                <a:sym typeface="Century Gothic"/>
              </a:defRPr>
            </a:pPr>
            <a:r>
              <a:t>in the museum, </a:t>
            </a:r>
          </a:p>
          <a:p>
            <a:pPr defTabSz="914400">
              <a:defRPr sz="3600">
                <a:solidFill>
                  <a:srgbClr val="000000"/>
                </a:solidFill>
                <a:latin typeface="Century Gothic"/>
                <a:ea typeface="Century Gothic"/>
                <a:cs typeface="Century Gothic"/>
                <a:sym typeface="Century Gothic"/>
              </a:defRPr>
            </a:pPr>
            <a:r>
              <a:t>usually they’ve known</a:t>
            </a:r>
          </a:p>
          <a:p>
            <a:pPr defTabSz="914400">
              <a:defRPr sz="3600">
                <a:solidFill>
                  <a:srgbClr val="000000"/>
                </a:solidFill>
                <a:latin typeface="Century Gothic"/>
                <a:ea typeface="Century Gothic"/>
                <a:cs typeface="Century Gothic"/>
                <a:sym typeface="Century Gothic"/>
              </a:defRPr>
            </a:pPr>
            <a:r>
              <a:t> someone who has had one </a:t>
            </a:r>
          </a:p>
          <a:p>
            <a:pPr defTabSz="914400">
              <a:defRPr sz="3600">
                <a:solidFill>
                  <a:srgbClr val="000000"/>
                </a:solidFill>
                <a:latin typeface="Century Gothic"/>
                <a:ea typeface="Century Gothic"/>
                <a:cs typeface="Century Gothic"/>
                <a:sym typeface="Century Gothic"/>
              </a:defRPr>
            </a:pPr>
            <a:r>
              <a:t>and have fond memories of it.</a:t>
            </a:r>
          </a:p>
          <a:p>
            <a:pPr defTabSz="914400">
              <a:defRPr sz="4400">
                <a:solidFill>
                  <a:srgbClr val="000000"/>
                </a:solidFill>
                <a:latin typeface="Century Gothic"/>
                <a:ea typeface="Century Gothic"/>
                <a:cs typeface="Century Gothic"/>
                <a:sym typeface="Century Gothic"/>
              </a:defRPr>
            </a:pPr>
            <a:endParaRPr/>
          </a:p>
          <a:p>
            <a:pPr defTabSz="914400">
              <a:defRPr sz="44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276" name="Rectangle 9"/>
          <p:cNvSpPr/>
          <p:nvPr/>
        </p:nvSpPr>
        <p:spPr>
          <a:xfrm>
            <a:off x="0" y="0"/>
            <a:ext cx="24384000" cy="13716000"/>
          </a:xfrm>
          <a:prstGeom prst="rect">
            <a:avLst/>
          </a:prstGeom>
          <a:blipFill>
            <a:blip r:embed="rId3"/>
          </a:blip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77"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78" name="Rectangle 13"/>
          <p:cNvSpPr/>
          <p:nvPr/>
        </p:nvSpPr>
        <p:spPr>
          <a:xfrm>
            <a:off x="2895600" y="2823228"/>
            <a:ext cx="18592802" cy="806954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79" name="Rectangle 15"/>
          <p:cNvSpPr/>
          <p:nvPr/>
        </p:nvSpPr>
        <p:spPr>
          <a:xfrm>
            <a:off x="10271758" y="2535458"/>
            <a:ext cx="3840481" cy="1463049"/>
          </a:xfrm>
          <a:prstGeom prst="rect">
            <a:avLst/>
          </a:prstGeom>
          <a:solidFill>
            <a:srgbClr val="E3DED1"/>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grpSp>
        <p:nvGrpSpPr>
          <p:cNvPr id="283" name="Group 17"/>
          <p:cNvGrpSpPr/>
          <p:nvPr/>
        </p:nvGrpSpPr>
        <p:grpSpPr>
          <a:xfrm>
            <a:off x="9656735" y="2535452"/>
            <a:ext cx="3134675" cy="1290602"/>
            <a:chOff x="-2" y="-1"/>
            <a:chExt cx="3134674" cy="1290601"/>
          </a:xfrm>
        </p:grpSpPr>
        <p:sp>
          <p:nvSpPr>
            <p:cNvPr id="280" name="Straight Connector 18"/>
            <p:cNvSpPr/>
            <p:nvPr/>
          </p:nvSpPr>
          <p:spPr>
            <a:xfrm flipH="1">
              <a:off x="-3" y="-2"/>
              <a:ext cx="8"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81" name="Straight Connector 19"/>
            <p:cNvSpPr/>
            <p:nvPr/>
          </p:nvSpPr>
          <p:spPr>
            <a:xfrm flipH="1">
              <a:off x="3134666" y="-2"/>
              <a:ext cx="7" cy="1280172"/>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282" name="Straight Connector 20"/>
            <p:cNvSpPr/>
            <p:nvPr/>
          </p:nvSpPr>
          <p:spPr>
            <a:xfrm>
              <a:off x="-3" y="1290596"/>
              <a:ext cx="3134674"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284"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285" name="Rectangle 24"/>
          <p:cNvSpPr/>
          <p:nvPr/>
        </p:nvSpPr>
        <p:spPr>
          <a:xfrm>
            <a:off x="-133" y="0"/>
            <a:ext cx="24384012" cy="13716000"/>
          </a:xfrm>
          <a:prstGeom prst="rect">
            <a:avLst/>
          </a:prstGeom>
          <a:solidFill>
            <a:srgbClr val="C5FF85"/>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286" name="IMG_7720.jpeg" descr="IMG_7720.jpeg"/>
          <p:cNvPicPr>
            <a:picLocks noChangeAspect="1"/>
          </p:cNvPicPr>
          <p:nvPr/>
        </p:nvPicPr>
        <p:blipFill>
          <a:blip r:embed="rId4"/>
          <a:stretch>
            <a:fillRect/>
          </a:stretch>
        </p:blipFill>
        <p:spPr>
          <a:xfrm>
            <a:off x="5975434" y="6057317"/>
            <a:ext cx="7228503" cy="7228504"/>
          </a:xfrm>
          <a:prstGeom prst="rect">
            <a:avLst/>
          </a:prstGeom>
          <a:ln w="12700">
            <a:miter lim="400000"/>
          </a:ln>
        </p:spPr>
      </p:pic>
      <p:sp>
        <p:nvSpPr>
          <p:cNvPr id="287" name="Rectangle 28"/>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88" name="Rectangle 30"/>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289" name="Straight Connector 34"/>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90" name="Straight Connector 36"/>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291" name="Straight Connector 38"/>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pic>
        <p:nvPicPr>
          <p:cNvPr id="292" name="IMG_7725.jpeg" descr="IMG_7725.jpeg"/>
          <p:cNvPicPr>
            <a:picLocks noChangeAspect="1"/>
          </p:cNvPicPr>
          <p:nvPr/>
        </p:nvPicPr>
        <p:blipFill>
          <a:blip r:embed="rId5"/>
          <a:stretch>
            <a:fillRect/>
          </a:stretch>
        </p:blipFill>
        <p:spPr>
          <a:xfrm>
            <a:off x="891747" y="772978"/>
            <a:ext cx="6772459" cy="9029945"/>
          </a:xfrm>
          <a:prstGeom prst="rect">
            <a:avLst/>
          </a:prstGeom>
          <a:ln w="12700">
            <a:miter lim="400000"/>
          </a:ln>
        </p:spPr>
      </p:pic>
      <p:sp>
        <p:nvSpPr>
          <p:cNvPr id="293" name="Tram Dancing Display…"/>
          <p:cNvSpPr txBox="1"/>
          <p:nvPr/>
        </p:nvSpPr>
        <p:spPr>
          <a:xfrm>
            <a:off x="15396300" y="3343790"/>
            <a:ext cx="7062953" cy="8628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4000">
                <a:solidFill>
                  <a:srgbClr val="000000"/>
                </a:solidFill>
                <a:latin typeface="Century Gothic"/>
                <a:ea typeface="Century Gothic"/>
                <a:cs typeface="Century Gothic"/>
                <a:sym typeface="Century Gothic"/>
              </a:defRPr>
            </a:pPr>
            <a:r>
              <a:t>Tram Dancing Display</a:t>
            </a:r>
          </a:p>
          <a:p>
            <a:pPr algn="l"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is Cunarder tram  </a:t>
            </a:r>
          </a:p>
          <a:p>
            <a:pPr defTabSz="914400">
              <a:defRPr sz="3600">
                <a:solidFill>
                  <a:srgbClr val="000000"/>
                </a:solidFill>
                <a:latin typeface="Century Gothic"/>
                <a:ea typeface="Century Gothic"/>
                <a:cs typeface="Century Gothic"/>
                <a:sym typeface="Century Gothic"/>
              </a:defRPr>
            </a:pPr>
            <a:r>
              <a:t>1392.</a:t>
            </a:r>
          </a:p>
          <a:p>
            <a:pPr defTabSz="914400">
              <a:defRPr sz="3600">
                <a:solidFill>
                  <a:srgbClr val="000000"/>
                </a:solidFill>
                <a:latin typeface="Century Gothic"/>
                <a:ea typeface="Century Gothic"/>
                <a:cs typeface="Century Gothic"/>
                <a:sym typeface="Century Gothic"/>
              </a:defRPr>
            </a:pPr>
            <a:r>
              <a:t>The story around this display</a:t>
            </a:r>
          </a:p>
          <a:p>
            <a:pPr defTabSz="914400">
              <a:defRPr sz="3600">
                <a:solidFill>
                  <a:srgbClr val="000000"/>
                </a:solidFill>
                <a:latin typeface="Century Gothic"/>
                <a:ea typeface="Century Gothic"/>
                <a:cs typeface="Century Gothic"/>
                <a:sym typeface="Century Gothic"/>
              </a:defRPr>
            </a:pPr>
            <a:r>
              <a:t>focuses on young people</a:t>
            </a:r>
          </a:p>
          <a:p>
            <a:pPr defTabSz="914400">
              <a:defRPr sz="3600">
                <a:solidFill>
                  <a:srgbClr val="000000"/>
                </a:solidFill>
                <a:latin typeface="Century Gothic"/>
                <a:ea typeface="Century Gothic"/>
                <a:cs typeface="Century Gothic"/>
                <a:sym typeface="Century Gothic"/>
              </a:defRPr>
            </a:pPr>
            <a:r>
              <a:t>in the fifties getting the tram</a:t>
            </a:r>
          </a:p>
          <a:p>
            <a:pPr defTabSz="914400">
              <a:defRPr sz="3600">
                <a:solidFill>
                  <a:srgbClr val="000000"/>
                </a:solidFill>
                <a:latin typeface="Century Gothic"/>
                <a:ea typeface="Century Gothic"/>
                <a:cs typeface="Century Gothic"/>
                <a:sym typeface="Century Gothic"/>
              </a:defRPr>
            </a:pPr>
            <a:r>
              <a:t>to the dance halls in Glasgow.</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It has an ad on the side </a:t>
            </a:r>
          </a:p>
          <a:p>
            <a:pPr defTabSz="914400">
              <a:defRPr sz="3600">
                <a:solidFill>
                  <a:srgbClr val="000000"/>
                </a:solidFill>
                <a:latin typeface="Century Gothic"/>
                <a:ea typeface="Century Gothic"/>
                <a:cs typeface="Century Gothic"/>
                <a:sym typeface="Century Gothic"/>
              </a:defRPr>
            </a:pPr>
            <a:r>
              <a:t>advertising the Locarno dance</a:t>
            </a:r>
          </a:p>
          <a:p>
            <a:pPr defTabSz="914400">
              <a:defRPr sz="3600">
                <a:solidFill>
                  <a:srgbClr val="000000"/>
                </a:solidFill>
                <a:latin typeface="Century Gothic"/>
                <a:ea typeface="Century Gothic"/>
                <a:cs typeface="Century Gothic"/>
                <a:sym typeface="Century Gothic"/>
              </a:defRPr>
            </a:pPr>
            <a:r>
              <a:t>hall on Sauchiehall Street. </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9"/>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7" tIns="91437" rIns="91437" bIns="91437" anchor="ctr"/>
          <a:lstStyle/>
          <a:p>
            <a:pPr defTabSz="914400">
              <a:defRPr sz="3600">
                <a:solidFill>
                  <a:srgbClr val="FFFFFF"/>
                </a:solidFill>
                <a:latin typeface="Century Gothic"/>
                <a:ea typeface="Century Gothic"/>
                <a:cs typeface="Century Gothic"/>
                <a:sym typeface="Century Gothic"/>
              </a:defRPr>
            </a:pPr>
            <a:endParaRPr/>
          </a:p>
        </p:txBody>
      </p:sp>
      <p:sp>
        <p:nvSpPr>
          <p:cNvPr id="298" name="Rectangle 11"/>
          <p:cNvSpPr/>
          <p:nvPr/>
        </p:nvSpPr>
        <p:spPr>
          <a:xfrm>
            <a:off x="-133" y="0"/>
            <a:ext cx="24384012" cy="13716000"/>
          </a:xfrm>
          <a:prstGeom prst="rect">
            <a:avLst/>
          </a:prstGeom>
          <a:solidFill>
            <a:srgbClr val="C5FF85"/>
          </a:solidFill>
          <a:ln w="12700">
            <a:miter lim="400000"/>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pic>
        <p:nvPicPr>
          <p:cNvPr id="299" name="IMG_7745.jpeg" descr="IMG_7745.jpeg"/>
          <p:cNvPicPr>
            <a:picLocks noChangeAspect="1"/>
          </p:cNvPicPr>
          <p:nvPr/>
        </p:nvPicPr>
        <p:blipFill>
          <a:blip r:embed="rId3"/>
          <a:stretch>
            <a:fillRect/>
          </a:stretch>
        </p:blipFill>
        <p:spPr>
          <a:xfrm>
            <a:off x="1922428" y="844303"/>
            <a:ext cx="9020544" cy="12027394"/>
          </a:xfrm>
          <a:prstGeom prst="rect">
            <a:avLst/>
          </a:prstGeom>
          <a:ln w="12700">
            <a:miter lim="400000"/>
          </a:ln>
        </p:spPr>
      </p:pic>
      <p:sp>
        <p:nvSpPr>
          <p:cNvPr id="300" name="Rectangle 15"/>
          <p:cNvSpPr/>
          <p:nvPr/>
        </p:nvSpPr>
        <p:spPr>
          <a:xfrm>
            <a:off x="14783942" y="1286928"/>
            <a:ext cx="8287669" cy="11132610"/>
          </a:xfrm>
          <a:prstGeom prst="rect">
            <a:avLst/>
          </a:prstGeom>
          <a:solidFill>
            <a:srgbClr val="FFFFFF"/>
          </a:solidFill>
          <a:ln w="12700">
            <a:miter lim="400000"/>
          </a:ln>
          <a:effectLst>
            <a:outerShdw blurRad="101600" rotWithShape="0">
              <a:srgbClr val="000000">
                <a:alpha val="66000"/>
              </a:srgbClr>
            </a:outerShdw>
          </a:effectLst>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01" name="Rectangle 17"/>
          <p:cNvSpPr/>
          <p:nvPr/>
        </p:nvSpPr>
        <p:spPr>
          <a:xfrm>
            <a:off x="15114728" y="1613720"/>
            <a:ext cx="7626099" cy="10479024"/>
          </a:xfrm>
          <a:prstGeom prst="rect">
            <a:avLst/>
          </a:prstGeom>
          <a:ln w="12700" cap="sq">
            <a:solidFill>
              <a:srgbClr val="404040"/>
            </a:solidFill>
            <a:miter/>
          </a:ln>
        </p:spPr>
        <p:txBody>
          <a:bodyPr lIns="91437" tIns="91437" rIns="91437" bIns="91437"/>
          <a:lstStyle/>
          <a:p>
            <a:pPr algn="l" defTabSz="914400">
              <a:defRPr sz="3600">
                <a:solidFill>
                  <a:srgbClr val="000000"/>
                </a:solidFill>
                <a:latin typeface="Century Gothic"/>
                <a:ea typeface="Century Gothic"/>
                <a:cs typeface="Century Gothic"/>
                <a:sym typeface="Century Gothic"/>
              </a:defRPr>
            </a:pPr>
            <a:endParaRPr/>
          </a:p>
        </p:txBody>
      </p:sp>
      <p:sp>
        <p:nvSpPr>
          <p:cNvPr id="302" name="Straight Connector 21"/>
          <p:cNvSpPr/>
          <p:nvPr/>
        </p:nvSpPr>
        <p:spPr>
          <a:xfrm>
            <a:off x="17236133" y="1281708"/>
            <a:ext cx="7"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03" name="Straight Connector 23"/>
          <p:cNvSpPr/>
          <p:nvPr/>
        </p:nvSpPr>
        <p:spPr>
          <a:xfrm>
            <a:off x="20619412" y="1281708"/>
            <a:ext cx="9" cy="1280168"/>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04" name="Straight Connector 25"/>
          <p:cNvSpPr/>
          <p:nvPr/>
        </p:nvSpPr>
        <p:spPr>
          <a:xfrm>
            <a:off x="17236132"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05" name="The Magnificent…"/>
          <p:cNvSpPr txBox="1"/>
          <p:nvPr/>
        </p:nvSpPr>
        <p:spPr>
          <a:xfrm>
            <a:off x="15466953" y="3670362"/>
            <a:ext cx="6921641" cy="770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defTabSz="914400">
              <a:defRPr sz="4000">
                <a:solidFill>
                  <a:srgbClr val="000000"/>
                </a:solidFill>
                <a:latin typeface="Century Gothic"/>
                <a:ea typeface="Century Gothic"/>
                <a:cs typeface="Century Gothic"/>
                <a:sym typeface="Century Gothic"/>
              </a:defRPr>
            </a:pPr>
            <a:r>
              <a:t>The Magnificent </a:t>
            </a:r>
          </a:p>
          <a:p>
            <a:pPr defTabSz="914400">
              <a:defRPr sz="4000">
                <a:solidFill>
                  <a:srgbClr val="000000"/>
                </a:solidFill>
                <a:latin typeface="Century Gothic"/>
                <a:ea typeface="Century Gothic"/>
                <a:cs typeface="Century Gothic"/>
                <a:sym typeface="Century Gothic"/>
              </a:defRPr>
            </a:pPr>
            <a:r>
              <a:t>Traction Engine</a:t>
            </a:r>
          </a:p>
          <a:p>
            <a:pPr defTabSz="914400">
              <a:defRPr sz="3600">
                <a:solidFill>
                  <a:srgbClr val="000000"/>
                </a:solidFill>
                <a:latin typeface="Century Gothic"/>
                <a:ea typeface="Century Gothic"/>
                <a:cs typeface="Century Gothic"/>
                <a:sym typeface="Century Gothic"/>
              </a:defRPr>
            </a:pPr>
            <a:r>
              <a:t>From 1920</a:t>
            </a:r>
          </a:p>
          <a:p>
            <a:pPr algn="l"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This traction engine is featured</a:t>
            </a:r>
          </a:p>
          <a:p>
            <a:pPr defTabSz="914400">
              <a:defRPr sz="3600">
                <a:solidFill>
                  <a:srgbClr val="000000"/>
                </a:solidFill>
                <a:latin typeface="Century Gothic"/>
                <a:ea typeface="Century Gothic"/>
                <a:cs typeface="Century Gothic"/>
                <a:sym typeface="Century Gothic"/>
              </a:defRPr>
            </a:pPr>
            <a:r>
              <a:t> in our Travelling Show People </a:t>
            </a:r>
          </a:p>
          <a:p>
            <a:pPr defTabSz="914400">
              <a:defRPr sz="3600">
                <a:solidFill>
                  <a:srgbClr val="000000"/>
                </a:solidFill>
                <a:latin typeface="Century Gothic"/>
                <a:ea typeface="Century Gothic"/>
                <a:cs typeface="Century Gothic"/>
                <a:sym typeface="Century Gothic"/>
              </a:defRPr>
            </a:pPr>
            <a:r>
              <a:t>Display. </a:t>
            </a:r>
            <a:endParaRPr sz="3800"/>
          </a:p>
          <a:p>
            <a:pPr defTabSz="914400">
              <a:defRPr sz="3800">
                <a:solidFill>
                  <a:srgbClr val="000000"/>
                </a:solidFill>
                <a:latin typeface="Century Gothic"/>
                <a:ea typeface="Century Gothic"/>
                <a:cs typeface="Century Gothic"/>
                <a:sym typeface="Century Gothic"/>
              </a:defRPr>
            </a:pPr>
            <a:endParaRPr sz="3800"/>
          </a:p>
          <a:p>
            <a:pPr defTabSz="914400">
              <a:defRPr sz="3800">
                <a:solidFill>
                  <a:srgbClr val="000000"/>
                </a:solidFill>
                <a:latin typeface="Century Gothic"/>
                <a:ea typeface="Century Gothic"/>
                <a:cs typeface="Century Gothic"/>
                <a:sym typeface="Century Gothic"/>
              </a:defRPr>
            </a:pPr>
            <a:endParaRPr sz="3800"/>
          </a:p>
          <a:p>
            <a:pPr algn="l" defTabSz="914400">
              <a:defRPr sz="3800">
                <a:solidFill>
                  <a:srgbClr val="000000"/>
                </a:solidFill>
                <a:latin typeface="Century Gothic"/>
                <a:ea typeface="Century Gothic"/>
                <a:cs typeface="Century Gothic"/>
                <a:sym typeface="Century Gothic"/>
              </a:defRPr>
            </a:pPr>
            <a:endParaRPr sz="3800"/>
          </a:p>
          <a:p>
            <a:pPr algn="l" defTabSz="914400">
              <a:defRPr sz="3800">
                <a:solidFill>
                  <a:srgbClr val="000000"/>
                </a:solidFill>
                <a:latin typeface="Century Gothic"/>
                <a:ea typeface="Century Gothic"/>
                <a:cs typeface="Century Gothic"/>
                <a:sym typeface="Century Gothic"/>
              </a:defRPr>
            </a:pPr>
            <a:endParaRPr sz="3800"/>
          </a:p>
          <a:p>
            <a:pPr algn="l" defTabSz="914400">
              <a:defRPr sz="3800">
                <a:solidFill>
                  <a:srgbClr val="000000"/>
                </a:solidFill>
                <a:latin typeface="Century Gothic"/>
                <a:ea typeface="Century Gothic"/>
                <a:cs typeface="Century Gothic"/>
                <a:sym typeface="Century Gothic"/>
              </a:defRPr>
            </a:pPr>
            <a:endParaRPr sz="3800"/>
          </a:p>
          <a:p>
            <a:pPr algn="l" defTabSz="914400">
              <a:defRPr sz="3600">
                <a:solidFill>
                  <a:srgbClr val="000000"/>
                </a:solidFill>
                <a:latin typeface="Century Gothic"/>
                <a:ea typeface="Century Gothic"/>
                <a:cs typeface="Century Gothic"/>
                <a:sym typeface="Century Gothic"/>
              </a:defRPr>
            </a:pPr>
            <a: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9"/>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6" tIns="91436" rIns="91436" bIns="91436" anchor="ctr"/>
          <a:lstStyle/>
          <a:p>
            <a:pPr defTabSz="914400">
              <a:defRPr sz="3600">
                <a:solidFill>
                  <a:srgbClr val="FFFFFF"/>
                </a:solidFill>
                <a:latin typeface="Century Gothic"/>
                <a:ea typeface="Century Gothic"/>
                <a:cs typeface="Century Gothic"/>
                <a:sym typeface="Century Gothic"/>
              </a:defRPr>
            </a:pPr>
            <a:endParaRPr/>
          </a:p>
        </p:txBody>
      </p:sp>
      <p:sp>
        <p:nvSpPr>
          <p:cNvPr id="310" name="Rectangle 11"/>
          <p:cNvSpPr/>
          <p:nvPr/>
        </p:nvSpPr>
        <p:spPr>
          <a:xfrm>
            <a:off x="-131" y="0"/>
            <a:ext cx="24384008" cy="13716000"/>
          </a:xfrm>
          <a:prstGeom prst="rect">
            <a:avLst/>
          </a:prstGeom>
          <a:solidFill>
            <a:srgbClr val="C5FF85"/>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pic>
        <p:nvPicPr>
          <p:cNvPr id="311" name="IMG_7742.jpeg" descr="IMG_7742.jpeg"/>
          <p:cNvPicPr>
            <a:picLocks noChangeAspect="1"/>
          </p:cNvPicPr>
          <p:nvPr/>
        </p:nvPicPr>
        <p:blipFill>
          <a:blip r:embed="rId3"/>
          <a:stretch>
            <a:fillRect/>
          </a:stretch>
        </p:blipFill>
        <p:spPr>
          <a:xfrm>
            <a:off x="5665545" y="3460570"/>
            <a:ext cx="7426685" cy="9902246"/>
          </a:xfrm>
          <a:prstGeom prst="rect">
            <a:avLst/>
          </a:prstGeom>
          <a:ln w="12700">
            <a:miter lim="400000"/>
          </a:ln>
        </p:spPr>
      </p:pic>
      <p:sp>
        <p:nvSpPr>
          <p:cNvPr id="312" name="Rectangle 15"/>
          <p:cNvSpPr/>
          <p:nvPr/>
        </p:nvSpPr>
        <p:spPr>
          <a:xfrm>
            <a:off x="14783942" y="1312328"/>
            <a:ext cx="8287667" cy="1113261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13" name="Rectangle 17"/>
          <p:cNvSpPr/>
          <p:nvPr/>
        </p:nvSpPr>
        <p:spPr>
          <a:xfrm>
            <a:off x="15114728" y="1613720"/>
            <a:ext cx="7626099" cy="1047902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14" name="Straight Connector 21"/>
          <p:cNvSpPr/>
          <p:nvPr/>
        </p:nvSpPr>
        <p:spPr>
          <a:xfrm>
            <a:off x="17236132" y="1281709"/>
            <a:ext cx="5"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15" name="Straight Connector 23"/>
          <p:cNvSpPr/>
          <p:nvPr/>
        </p:nvSpPr>
        <p:spPr>
          <a:xfrm>
            <a:off x="20619413" y="1281709"/>
            <a:ext cx="6"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16" name="Straight Connector 25"/>
          <p:cNvSpPr/>
          <p:nvPr/>
        </p:nvSpPr>
        <p:spPr>
          <a:xfrm>
            <a:off x="17236133"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pic>
        <p:nvPicPr>
          <p:cNvPr id="317" name="IMG_7741.jpeg" descr="IMG_7741.jpeg"/>
          <p:cNvPicPr>
            <a:picLocks noChangeAspect="1"/>
          </p:cNvPicPr>
          <p:nvPr/>
        </p:nvPicPr>
        <p:blipFill>
          <a:blip r:embed="rId4"/>
          <a:stretch>
            <a:fillRect/>
          </a:stretch>
        </p:blipFill>
        <p:spPr>
          <a:xfrm>
            <a:off x="466721" y="478081"/>
            <a:ext cx="6916090" cy="9221453"/>
          </a:xfrm>
          <a:prstGeom prst="rect">
            <a:avLst/>
          </a:prstGeom>
          <a:ln w="12700">
            <a:miter lim="400000"/>
          </a:ln>
        </p:spPr>
      </p:pic>
      <p:sp>
        <p:nvSpPr>
          <p:cNvPr id="318" name="Travelling Show people…"/>
          <p:cNvSpPr txBox="1"/>
          <p:nvPr/>
        </p:nvSpPr>
        <p:spPr>
          <a:xfrm>
            <a:off x="15854253" y="4667167"/>
            <a:ext cx="5851546" cy="201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l" defTabSz="914400">
              <a:defRPr sz="4000">
                <a:solidFill>
                  <a:srgbClr val="000000"/>
                </a:solidFill>
                <a:latin typeface="Century Gothic"/>
                <a:ea typeface="Century Gothic"/>
                <a:cs typeface="Century Gothic"/>
                <a:sym typeface="Century Gothic"/>
              </a:defRPr>
            </a:pPr>
            <a:r>
              <a:t>Travelling Show people</a:t>
            </a:r>
          </a:p>
          <a:p>
            <a:pPr algn="l" defTabSz="914400">
              <a:defRPr sz="42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Carousel horses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322" name="Rectangle 9"/>
          <p:cNvSpPr/>
          <p:nvPr/>
        </p:nvSpPr>
        <p:spPr>
          <a:xfrm>
            <a:off x="0" y="0"/>
            <a:ext cx="24384000" cy="13716000"/>
          </a:xfrm>
          <a:prstGeom prst="rect">
            <a:avLst/>
          </a:prstGeom>
          <a:blipFill>
            <a:blip r:embed="rId3"/>
          </a:blip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23"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24" name="Rectangle 13"/>
          <p:cNvSpPr/>
          <p:nvPr/>
        </p:nvSpPr>
        <p:spPr>
          <a:xfrm>
            <a:off x="2895600" y="2823228"/>
            <a:ext cx="18592802" cy="806954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25" name="Rectangle 15"/>
          <p:cNvSpPr/>
          <p:nvPr/>
        </p:nvSpPr>
        <p:spPr>
          <a:xfrm>
            <a:off x="10271758" y="2535458"/>
            <a:ext cx="3840481" cy="1463047"/>
          </a:xfrm>
          <a:prstGeom prst="rect">
            <a:avLst/>
          </a:prstGeom>
          <a:solidFill>
            <a:srgbClr val="E3DED1"/>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grpSp>
        <p:nvGrpSpPr>
          <p:cNvPr id="329" name="Group 17"/>
          <p:cNvGrpSpPr/>
          <p:nvPr/>
        </p:nvGrpSpPr>
        <p:grpSpPr>
          <a:xfrm>
            <a:off x="9656738" y="2535454"/>
            <a:ext cx="3134672" cy="1290598"/>
            <a:chOff x="-1" y="-2"/>
            <a:chExt cx="3134671" cy="1290597"/>
          </a:xfrm>
        </p:grpSpPr>
        <p:sp>
          <p:nvSpPr>
            <p:cNvPr id="326" name="Straight Connector 18"/>
            <p:cNvSpPr/>
            <p:nvPr/>
          </p:nvSpPr>
          <p:spPr>
            <a:xfrm flipH="1">
              <a:off x="-2"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27" name="Straight Connector 19"/>
            <p:cNvSpPr/>
            <p:nvPr/>
          </p:nvSpPr>
          <p:spPr>
            <a:xfrm flipH="1">
              <a:off x="3134665"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28" name="Straight Connector 20"/>
            <p:cNvSpPr/>
            <p:nvPr/>
          </p:nvSpPr>
          <p:spPr>
            <a:xfrm>
              <a:off x="-2" y="1290592"/>
              <a:ext cx="3134669"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330"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6" tIns="91436" rIns="91436" bIns="91436" anchor="ctr"/>
          <a:lstStyle/>
          <a:p>
            <a:pPr defTabSz="914400">
              <a:defRPr sz="3600">
                <a:solidFill>
                  <a:srgbClr val="FFFFFF"/>
                </a:solidFill>
                <a:latin typeface="Century Gothic"/>
                <a:ea typeface="Century Gothic"/>
                <a:cs typeface="Century Gothic"/>
                <a:sym typeface="Century Gothic"/>
              </a:defRPr>
            </a:pPr>
            <a:endParaRPr/>
          </a:p>
        </p:txBody>
      </p:sp>
      <p:sp>
        <p:nvSpPr>
          <p:cNvPr id="331" name="Rectangle 24"/>
          <p:cNvSpPr/>
          <p:nvPr/>
        </p:nvSpPr>
        <p:spPr>
          <a:xfrm>
            <a:off x="-131" y="0"/>
            <a:ext cx="24384008" cy="13716000"/>
          </a:xfrm>
          <a:prstGeom prst="rect">
            <a:avLst/>
          </a:prstGeom>
          <a:solidFill>
            <a:srgbClr val="DBFF94"/>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pic>
        <p:nvPicPr>
          <p:cNvPr id="332" name="IMG_7738.jpeg" descr="IMG_7738.jpeg"/>
          <p:cNvPicPr>
            <a:picLocks noChangeAspect="1"/>
          </p:cNvPicPr>
          <p:nvPr/>
        </p:nvPicPr>
        <p:blipFill>
          <a:blip r:embed="rId4"/>
          <a:srcRect/>
          <a:stretch>
            <a:fillRect/>
          </a:stretch>
        </p:blipFill>
        <p:spPr>
          <a:xfrm>
            <a:off x="1253438" y="0"/>
            <a:ext cx="10287001" cy="13716000"/>
          </a:xfrm>
          <a:prstGeom prst="rect">
            <a:avLst/>
          </a:prstGeom>
          <a:ln w="12700">
            <a:miter lim="400000"/>
          </a:ln>
        </p:spPr>
      </p:pic>
      <p:sp>
        <p:nvSpPr>
          <p:cNvPr id="333" name="Rectangle 28"/>
          <p:cNvSpPr/>
          <p:nvPr/>
        </p:nvSpPr>
        <p:spPr>
          <a:xfrm>
            <a:off x="14783942" y="1286928"/>
            <a:ext cx="8287667" cy="1113261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34" name="Rectangle 30"/>
          <p:cNvSpPr/>
          <p:nvPr/>
        </p:nvSpPr>
        <p:spPr>
          <a:xfrm>
            <a:off x="15114728" y="1613720"/>
            <a:ext cx="7626099" cy="1047902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35" name="Straight Connector 34"/>
          <p:cNvSpPr/>
          <p:nvPr/>
        </p:nvSpPr>
        <p:spPr>
          <a:xfrm>
            <a:off x="17236132" y="1281709"/>
            <a:ext cx="5"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36" name="Straight Connector 36"/>
          <p:cNvSpPr/>
          <p:nvPr/>
        </p:nvSpPr>
        <p:spPr>
          <a:xfrm>
            <a:off x="20619413" y="1281709"/>
            <a:ext cx="6"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37" name="Room and Kitchen Tram"/>
          <p:cNvSpPr txBox="1"/>
          <p:nvPr/>
        </p:nvSpPr>
        <p:spPr>
          <a:xfrm>
            <a:off x="15876616" y="4039774"/>
            <a:ext cx="6102321" cy="805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defTabSz="914400">
              <a:defRPr sz="4000">
                <a:solidFill>
                  <a:srgbClr val="000000"/>
                </a:solidFill>
                <a:latin typeface="Century Gothic"/>
                <a:ea typeface="Century Gothic"/>
                <a:cs typeface="Century Gothic"/>
                <a:sym typeface="Century Gothic"/>
              </a:defRPr>
            </a:lvl1pPr>
          </a:lstStyle>
          <a:p>
            <a:r>
              <a:t>Room and Kitchen Tram</a:t>
            </a:r>
          </a:p>
        </p:txBody>
      </p:sp>
      <p:sp>
        <p:nvSpPr>
          <p:cNvPr id="338" name="This electric tram sits right at the…"/>
          <p:cNvSpPr txBox="1"/>
          <p:nvPr/>
        </p:nvSpPr>
        <p:spPr>
          <a:xfrm>
            <a:off x="15009642" y="5936838"/>
            <a:ext cx="7836269" cy="3535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defTabSz="914400">
              <a:defRPr sz="3600">
                <a:solidFill>
                  <a:srgbClr val="000000"/>
                </a:solidFill>
                <a:latin typeface="Century Gothic"/>
                <a:ea typeface="Century Gothic"/>
                <a:cs typeface="Century Gothic"/>
                <a:sym typeface="Century Gothic"/>
              </a:defRPr>
            </a:pPr>
            <a:r>
              <a:t>This electric tram sits right at the </a:t>
            </a:r>
          </a:p>
          <a:p>
            <a:pPr defTabSz="914400">
              <a:defRPr sz="3600">
                <a:solidFill>
                  <a:srgbClr val="000000"/>
                </a:solidFill>
                <a:latin typeface="Century Gothic"/>
                <a:ea typeface="Century Gothic"/>
                <a:cs typeface="Century Gothic"/>
                <a:sym typeface="Century Gothic"/>
              </a:defRPr>
            </a:pPr>
            <a:r>
              <a:t>entrance of the museum. </a:t>
            </a:r>
          </a:p>
          <a:p>
            <a:pPr defTabSz="914400">
              <a:defRPr sz="3600">
                <a:solidFill>
                  <a:srgbClr val="000000"/>
                </a:solidFill>
                <a:latin typeface="Century Gothic"/>
                <a:ea typeface="Century Gothic"/>
                <a:cs typeface="Century Gothic"/>
                <a:sym typeface="Century Gothic"/>
              </a:defRPr>
            </a:pPr>
            <a:endParaRPr/>
          </a:p>
          <a:p>
            <a:pPr defTabSz="914400">
              <a:defRPr sz="3600">
                <a:solidFill>
                  <a:srgbClr val="000000"/>
                </a:solidFill>
                <a:latin typeface="Century Gothic"/>
                <a:ea typeface="Century Gothic"/>
                <a:cs typeface="Century Gothic"/>
                <a:sym typeface="Century Gothic"/>
              </a:defRPr>
            </a:pPr>
            <a:r>
              <a:t>It was one of the first electric trams</a:t>
            </a:r>
          </a:p>
          <a:p>
            <a:pPr defTabSz="914400">
              <a:defRPr sz="3600">
                <a:solidFill>
                  <a:srgbClr val="000000"/>
                </a:solidFill>
                <a:latin typeface="Century Gothic"/>
                <a:ea typeface="Century Gothic"/>
                <a:cs typeface="Century Gothic"/>
                <a:sym typeface="Century Gothic"/>
              </a:defRPr>
            </a:pPr>
            <a:r>
              <a:t>In Glasgow previously it</a:t>
            </a:r>
          </a:p>
          <a:p>
            <a:pPr defTabSz="914400">
              <a:defRPr sz="3600">
                <a:solidFill>
                  <a:srgbClr val="000000"/>
                </a:solidFill>
                <a:latin typeface="Century Gothic"/>
                <a:ea typeface="Century Gothic"/>
                <a:cs typeface="Century Gothic"/>
                <a:sym typeface="Century Gothic"/>
              </a:defRPr>
            </a:pPr>
            <a:r>
              <a:t>was horse drawn trams.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BCA"/>
            </a:gs>
            <a:gs pos="77000">
              <a:srgbClr val="C9C2B1"/>
            </a:gs>
            <a:gs pos="100000">
              <a:srgbClr val="C1BBAB"/>
            </a:gs>
          </a:gsLst>
          <a:lin ang="5400000" scaled="0"/>
        </a:gradFill>
        <a:effectLst/>
      </p:bgPr>
    </p:bg>
    <p:spTree>
      <p:nvGrpSpPr>
        <p:cNvPr id="1" name=""/>
        <p:cNvGrpSpPr/>
        <p:nvPr/>
      </p:nvGrpSpPr>
      <p:grpSpPr>
        <a:xfrm>
          <a:off x="0" y="0"/>
          <a:ext cx="0" cy="0"/>
          <a:chOff x="0" y="0"/>
          <a:chExt cx="0" cy="0"/>
        </a:xfrm>
      </p:grpSpPr>
      <p:sp>
        <p:nvSpPr>
          <p:cNvPr id="342" name="Rectangle 9"/>
          <p:cNvSpPr/>
          <p:nvPr/>
        </p:nvSpPr>
        <p:spPr>
          <a:xfrm>
            <a:off x="0" y="0"/>
            <a:ext cx="24384000" cy="13716000"/>
          </a:xfrm>
          <a:prstGeom prst="rect">
            <a:avLst/>
          </a:prstGeom>
          <a:blipFill>
            <a:blip r:embed="rId3"/>
          </a:blip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43" name="Rectangle 11"/>
          <p:cNvSpPr/>
          <p:nvPr/>
        </p:nvSpPr>
        <p:spPr>
          <a:xfrm>
            <a:off x="2615738" y="2535460"/>
            <a:ext cx="19152526" cy="861590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44" name="Rectangle 13"/>
          <p:cNvSpPr/>
          <p:nvPr/>
        </p:nvSpPr>
        <p:spPr>
          <a:xfrm>
            <a:off x="2895600" y="2823228"/>
            <a:ext cx="18592802" cy="806954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45" name="Rectangle 15"/>
          <p:cNvSpPr/>
          <p:nvPr/>
        </p:nvSpPr>
        <p:spPr>
          <a:xfrm>
            <a:off x="10271758" y="2535458"/>
            <a:ext cx="3840481" cy="1463047"/>
          </a:xfrm>
          <a:prstGeom prst="rect">
            <a:avLst/>
          </a:prstGeom>
          <a:solidFill>
            <a:srgbClr val="E3DED1"/>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grpSp>
        <p:nvGrpSpPr>
          <p:cNvPr id="349" name="Group 17"/>
          <p:cNvGrpSpPr/>
          <p:nvPr/>
        </p:nvGrpSpPr>
        <p:grpSpPr>
          <a:xfrm>
            <a:off x="9656738" y="2535454"/>
            <a:ext cx="3134672" cy="1290598"/>
            <a:chOff x="-1" y="-2"/>
            <a:chExt cx="3134671" cy="1290597"/>
          </a:xfrm>
        </p:grpSpPr>
        <p:sp>
          <p:nvSpPr>
            <p:cNvPr id="346" name="Straight Connector 18"/>
            <p:cNvSpPr/>
            <p:nvPr/>
          </p:nvSpPr>
          <p:spPr>
            <a:xfrm flipH="1">
              <a:off x="-2"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47" name="Straight Connector 19"/>
            <p:cNvSpPr/>
            <p:nvPr/>
          </p:nvSpPr>
          <p:spPr>
            <a:xfrm flipH="1">
              <a:off x="3134665" y="-3"/>
              <a:ext cx="5" cy="1280168"/>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sp>
          <p:nvSpPr>
            <p:cNvPr id="348" name="Straight Connector 20"/>
            <p:cNvSpPr/>
            <p:nvPr/>
          </p:nvSpPr>
          <p:spPr>
            <a:xfrm>
              <a:off x="-2" y="1290592"/>
              <a:ext cx="3134669" cy="4"/>
            </a:xfrm>
            <a:prstGeom prst="line">
              <a:avLst/>
            </a:prstGeom>
            <a:solidFill>
              <a:srgbClr val="262626"/>
            </a:solidFill>
            <a:ln w="12700" cap="flat">
              <a:solidFill>
                <a:srgbClr val="000000"/>
              </a:solidFill>
              <a:prstDash val="solid"/>
              <a:miter lim="800000"/>
            </a:ln>
            <a:effectLst/>
          </p:spPr>
          <p:txBody>
            <a:bodyPr wrap="square" lIns="91437" tIns="91437" rIns="91437" bIns="91437" numCol="1" anchor="t">
              <a:noAutofit/>
            </a:bodyPr>
            <a:lstStyle/>
            <a:p>
              <a:pPr algn="l" defTabSz="914400">
                <a:defRPr sz="3600">
                  <a:solidFill>
                    <a:srgbClr val="000000"/>
                  </a:solidFill>
                  <a:latin typeface="Helvetica"/>
                  <a:ea typeface="Helvetica"/>
                  <a:cs typeface="Helvetica"/>
                  <a:sym typeface="Helvetica"/>
                </a:defRPr>
              </a:pPr>
              <a:endParaRPr/>
            </a:p>
          </p:txBody>
        </p:sp>
      </p:grpSp>
      <p:sp>
        <p:nvSpPr>
          <p:cNvPr id="350" name="Rectangle 22"/>
          <p:cNvSpPr/>
          <p:nvPr/>
        </p:nvSpPr>
        <p:spPr>
          <a:xfrm>
            <a:off x="0" y="0"/>
            <a:ext cx="24384000" cy="13716000"/>
          </a:xfrm>
          <a:prstGeom prst="rect">
            <a:avLst/>
          </a:prstGeom>
          <a:gradFill>
            <a:gsLst>
              <a:gs pos="0">
                <a:srgbClr val="E2DBCA"/>
              </a:gs>
              <a:gs pos="77000">
                <a:srgbClr val="C9C2B1"/>
              </a:gs>
              <a:gs pos="100000">
                <a:srgbClr val="C1BBAB"/>
              </a:gs>
            </a:gsLst>
            <a:lin ang="5400000"/>
          </a:gradFill>
          <a:ln w="12700">
            <a:miter lim="400000"/>
          </a:ln>
        </p:spPr>
        <p:txBody>
          <a:bodyPr lIns="91436" tIns="91436" rIns="91436" bIns="91436" anchor="ctr"/>
          <a:lstStyle/>
          <a:p>
            <a:pPr defTabSz="914400">
              <a:defRPr sz="3600">
                <a:solidFill>
                  <a:srgbClr val="FFFFFF"/>
                </a:solidFill>
                <a:latin typeface="Century Gothic"/>
                <a:ea typeface="Century Gothic"/>
                <a:cs typeface="Century Gothic"/>
                <a:sym typeface="Century Gothic"/>
              </a:defRPr>
            </a:pPr>
            <a:endParaRPr/>
          </a:p>
        </p:txBody>
      </p:sp>
      <p:sp>
        <p:nvSpPr>
          <p:cNvPr id="351" name="Rectangle 24"/>
          <p:cNvSpPr/>
          <p:nvPr/>
        </p:nvSpPr>
        <p:spPr>
          <a:xfrm>
            <a:off x="-131" y="0"/>
            <a:ext cx="24384008" cy="13716000"/>
          </a:xfrm>
          <a:prstGeom prst="rect">
            <a:avLst/>
          </a:prstGeom>
          <a:solidFill>
            <a:srgbClr val="DBFF94"/>
          </a:solidFill>
          <a:ln w="12700">
            <a:miter lim="400000"/>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pic>
        <p:nvPicPr>
          <p:cNvPr id="352" name="IMG_7749.jpeg" descr="IMG_7749.jpeg"/>
          <p:cNvPicPr>
            <a:picLocks noChangeAspect="1"/>
          </p:cNvPicPr>
          <p:nvPr/>
        </p:nvPicPr>
        <p:blipFill>
          <a:blip r:embed="rId4"/>
          <a:srcRect l="2682" t="4434"/>
          <a:stretch>
            <a:fillRect/>
          </a:stretch>
        </p:blipFill>
        <p:spPr>
          <a:xfrm>
            <a:off x="2034123" y="1400782"/>
            <a:ext cx="8797786" cy="11519230"/>
          </a:xfrm>
          <a:prstGeom prst="rect">
            <a:avLst/>
          </a:prstGeom>
          <a:ln w="12700">
            <a:miter lim="400000"/>
          </a:ln>
        </p:spPr>
      </p:pic>
      <p:sp>
        <p:nvSpPr>
          <p:cNvPr id="353" name="Rectangle 28"/>
          <p:cNvSpPr/>
          <p:nvPr/>
        </p:nvSpPr>
        <p:spPr>
          <a:xfrm>
            <a:off x="14783942" y="1286928"/>
            <a:ext cx="8287667" cy="11132610"/>
          </a:xfrm>
          <a:prstGeom prst="rect">
            <a:avLst/>
          </a:prstGeom>
          <a:solidFill>
            <a:srgbClr val="FFFFFF"/>
          </a:solidFill>
          <a:ln w="12700">
            <a:miter lim="400000"/>
          </a:ln>
          <a:effectLst>
            <a:outerShdw blurRad="101600" rotWithShape="0">
              <a:srgbClr val="000000">
                <a:alpha val="66000"/>
              </a:srgbClr>
            </a:outerShdw>
          </a:effectLst>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54" name="Rectangle 30"/>
          <p:cNvSpPr/>
          <p:nvPr/>
        </p:nvSpPr>
        <p:spPr>
          <a:xfrm>
            <a:off x="15114728" y="1613720"/>
            <a:ext cx="7626099" cy="10479024"/>
          </a:xfrm>
          <a:prstGeom prst="rect">
            <a:avLst/>
          </a:prstGeom>
          <a:ln w="12700" cap="sq">
            <a:solidFill>
              <a:srgbClr val="404040"/>
            </a:solidFill>
            <a:miter/>
          </a:ln>
        </p:spPr>
        <p:txBody>
          <a:bodyPr lIns="91436" tIns="91436" rIns="91436" bIns="91436"/>
          <a:lstStyle/>
          <a:p>
            <a:pPr algn="l" defTabSz="914400">
              <a:defRPr sz="3600">
                <a:solidFill>
                  <a:srgbClr val="000000"/>
                </a:solidFill>
                <a:latin typeface="Century Gothic"/>
                <a:ea typeface="Century Gothic"/>
                <a:cs typeface="Century Gothic"/>
                <a:sym typeface="Century Gothic"/>
              </a:defRPr>
            </a:pPr>
            <a:endParaRPr/>
          </a:p>
        </p:txBody>
      </p:sp>
      <p:sp>
        <p:nvSpPr>
          <p:cNvPr id="355" name="Straight Connector 34"/>
          <p:cNvSpPr/>
          <p:nvPr/>
        </p:nvSpPr>
        <p:spPr>
          <a:xfrm>
            <a:off x="17236132" y="1281709"/>
            <a:ext cx="5"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56" name="Straight Connector 36"/>
          <p:cNvSpPr/>
          <p:nvPr/>
        </p:nvSpPr>
        <p:spPr>
          <a:xfrm>
            <a:off x="20619413" y="1281709"/>
            <a:ext cx="6" cy="1280166"/>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57" name="Straight Connector 38"/>
          <p:cNvSpPr/>
          <p:nvPr/>
        </p:nvSpPr>
        <p:spPr>
          <a:xfrm>
            <a:off x="17236133" y="2572298"/>
            <a:ext cx="3383281" cy="4"/>
          </a:xfrm>
          <a:prstGeom prst="line">
            <a:avLst/>
          </a:prstGeom>
          <a:solidFill>
            <a:srgbClr val="262626"/>
          </a:solidFill>
          <a:ln w="12700">
            <a:solidFill>
              <a:srgbClr val="000000"/>
            </a:solidFill>
            <a:miter/>
          </a:ln>
        </p:spPr>
        <p:txBody>
          <a:bodyPr lIns="91437" tIns="91437" rIns="91437" bIns="91437"/>
          <a:lstStyle/>
          <a:p>
            <a:pPr algn="l" defTabSz="914400">
              <a:defRPr sz="3600">
                <a:solidFill>
                  <a:srgbClr val="000000"/>
                </a:solidFill>
                <a:latin typeface="Helvetica"/>
                <a:ea typeface="Helvetica"/>
                <a:cs typeface="Helvetica"/>
                <a:sym typeface="Helvetica"/>
              </a:defRPr>
            </a:pPr>
            <a:endParaRPr/>
          </a:p>
        </p:txBody>
      </p:sp>
      <p:sp>
        <p:nvSpPr>
          <p:cNvPr id="358" name="The Mitre Pub"/>
          <p:cNvSpPr txBox="1"/>
          <p:nvPr/>
        </p:nvSpPr>
        <p:spPr>
          <a:xfrm>
            <a:off x="17172413" y="4452924"/>
            <a:ext cx="3510727" cy="805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defTabSz="914400">
              <a:defRPr sz="4000">
                <a:solidFill>
                  <a:srgbClr val="000000"/>
                </a:solidFill>
                <a:latin typeface="Century Gothic"/>
                <a:ea typeface="Century Gothic"/>
                <a:cs typeface="Century Gothic"/>
                <a:sym typeface="Century Gothic"/>
              </a:defRPr>
            </a:lvl1pPr>
          </a:lstStyle>
          <a:p>
            <a:r>
              <a:t>The Mitre Pub</a:t>
            </a:r>
          </a:p>
        </p:txBody>
      </p:sp>
      <p:sp>
        <p:nvSpPr>
          <p:cNvPr id="359" name="The Riverside Museums pub…"/>
          <p:cNvSpPr txBox="1"/>
          <p:nvPr/>
        </p:nvSpPr>
        <p:spPr>
          <a:xfrm>
            <a:off x="15726472" y="5993167"/>
            <a:ext cx="6402606" cy="297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defTabSz="914400">
              <a:defRPr sz="3600">
                <a:solidFill>
                  <a:srgbClr val="000000"/>
                </a:solidFill>
                <a:latin typeface="Century Gothic"/>
                <a:ea typeface="Century Gothic"/>
                <a:cs typeface="Century Gothic"/>
                <a:sym typeface="Century Gothic"/>
              </a:defRPr>
            </a:pPr>
            <a:r>
              <a:t>The Riverside Museums pub </a:t>
            </a:r>
          </a:p>
          <a:p>
            <a:pPr defTabSz="914400">
              <a:defRPr sz="3600">
                <a:solidFill>
                  <a:srgbClr val="000000"/>
                </a:solidFill>
                <a:latin typeface="Century Gothic"/>
                <a:ea typeface="Century Gothic"/>
                <a:cs typeface="Century Gothic"/>
                <a:sym typeface="Century Gothic"/>
              </a:defRPr>
            </a:pPr>
            <a:r>
              <a:t>Located on Main Street</a:t>
            </a:r>
          </a:p>
          <a:p>
            <a:pPr defTabSz="914400">
              <a:defRPr sz="3600">
                <a:solidFill>
                  <a:srgbClr val="000000"/>
                </a:solidFill>
                <a:latin typeface="Century Gothic"/>
                <a:ea typeface="Century Gothic"/>
                <a:cs typeface="Century Gothic"/>
                <a:sym typeface="Century Gothic"/>
              </a:defRPr>
            </a:pPr>
            <a:r>
              <a:t>or someone refer to it as the</a:t>
            </a:r>
          </a:p>
          <a:p>
            <a:pPr defTabSz="914400">
              <a:defRPr sz="3600">
                <a:solidFill>
                  <a:srgbClr val="000000"/>
                </a:solidFill>
                <a:latin typeface="Century Gothic"/>
                <a:ea typeface="Century Gothic"/>
                <a:cs typeface="Century Gothic"/>
                <a:sym typeface="Century Gothic"/>
              </a:defRPr>
            </a:pPr>
            <a:r>
              <a:t>“Old Street”</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2597</Words>
  <Application>Microsoft Macintosh PowerPoint</Application>
  <PresentationFormat>Custom</PresentationFormat>
  <Paragraphs>320</Paragraphs>
  <Slides>36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Century Gothic</vt:lpstr>
      <vt:lpstr>Helvetica</vt:lpstr>
      <vt:lpstr>Helvetica Neue</vt:lpstr>
      <vt:lpstr>Helvetica Neue Medium</vt:lpstr>
      <vt:lpstr>21_BasicWhite</vt:lpstr>
      <vt:lpstr>Riverside MuSEUM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reached the end of the presentation, we hope you have enjoyed 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Riverside MuSEUM</dc:title>
  <cp:lastModifiedBy>Alicia Watson</cp:lastModifiedBy>
  <cp:revision>2</cp:revision>
  <dcterms:modified xsi:type="dcterms:W3CDTF">2021-11-03T11:30:53Z</dcterms:modified>
</cp:coreProperties>
</file>